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51"/>
  </p:notesMasterIdLst>
  <p:sldIdLst>
    <p:sldId id="257" r:id="rId2"/>
    <p:sldId id="259" r:id="rId3"/>
    <p:sldId id="292" r:id="rId4"/>
    <p:sldId id="294" r:id="rId5"/>
    <p:sldId id="293" r:id="rId6"/>
    <p:sldId id="295" r:id="rId7"/>
    <p:sldId id="296" r:id="rId8"/>
    <p:sldId id="297" r:id="rId9"/>
    <p:sldId id="298" r:id="rId10"/>
    <p:sldId id="339" r:id="rId11"/>
    <p:sldId id="340" r:id="rId12"/>
    <p:sldId id="306" r:id="rId13"/>
    <p:sldId id="307" r:id="rId14"/>
    <p:sldId id="309" r:id="rId15"/>
    <p:sldId id="310" r:id="rId16"/>
    <p:sldId id="311" r:id="rId17"/>
    <p:sldId id="312" r:id="rId18"/>
    <p:sldId id="308" r:id="rId19"/>
    <p:sldId id="302" r:id="rId20"/>
    <p:sldId id="303" r:id="rId21"/>
    <p:sldId id="304" r:id="rId22"/>
    <p:sldId id="305"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291"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思敏" initials="陈思敏" lastIdx="1" clrIdx="0">
    <p:extLst>
      <p:ext uri="{19B8F6BF-5375-455C-9EA6-DF929625EA0E}">
        <p15:presenceInfo xmlns:p15="http://schemas.microsoft.com/office/powerpoint/2012/main" userId="S-1-5-21-2830274704-2618668465-2476677168-11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872" autoAdjust="0"/>
  </p:normalViewPr>
  <p:slideViewPr>
    <p:cSldViewPr snapToGrid="0">
      <p:cViewPr varScale="1">
        <p:scale>
          <a:sx n="80" d="100"/>
          <a:sy n="80" d="100"/>
        </p:scale>
        <p:origin x="792" y="58"/>
      </p:cViewPr>
      <p:guideLst/>
    </p:cSldViewPr>
  </p:slideViewPr>
  <p:notesTextViewPr>
    <p:cViewPr>
      <p:scale>
        <a:sx n="1" d="1"/>
        <a:sy n="1" d="1"/>
      </p:scale>
      <p:origin x="0" y="0"/>
    </p:cViewPr>
  </p:notesTextViewPr>
  <p:sorterViewPr>
    <p:cViewPr>
      <p:scale>
        <a:sx n="100" d="100"/>
        <a:sy n="100" d="100"/>
      </p:scale>
      <p:origin x="0" y="-696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715B8-E0C3-4620-AA6C-9E903F015191}" type="datetimeFigureOut">
              <a:rPr lang="zh-CN" altLang="en-US" smtClean="0"/>
              <a:t>2020/5/27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AC1ED-0807-400C-B49C-7D48960655BC}" type="slidenum">
              <a:rPr lang="zh-CN" altLang="en-US" smtClean="0"/>
              <a:t>‹#›</a:t>
            </a:fld>
            <a:endParaRPr lang="zh-CN" altLang="en-US"/>
          </a:p>
        </p:txBody>
      </p:sp>
    </p:spTree>
    <p:extLst>
      <p:ext uri="{BB962C8B-B14F-4D97-AF65-F5344CB8AC3E}">
        <p14:creationId xmlns:p14="http://schemas.microsoft.com/office/powerpoint/2010/main" val="1405356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a:t>
            </a:fld>
            <a:endParaRPr lang="zh-CN" altLang="en-US"/>
          </a:p>
        </p:txBody>
      </p:sp>
    </p:spTree>
    <p:extLst>
      <p:ext uri="{BB962C8B-B14F-4D97-AF65-F5344CB8AC3E}">
        <p14:creationId xmlns:p14="http://schemas.microsoft.com/office/powerpoint/2010/main" val="148286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21</a:t>
            </a:fld>
            <a:endParaRPr lang="zh-CN" altLang="en-US"/>
          </a:p>
        </p:txBody>
      </p:sp>
    </p:spTree>
    <p:extLst>
      <p:ext uri="{BB962C8B-B14F-4D97-AF65-F5344CB8AC3E}">
        <p14:creationId xmlns:p14="http://schemas.microsoft.com/office/powerpoint/2010/main" val="289551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22</a:t>
            </a:fld>
            <a:endParaRPr lang="zh-CN" altLang="en-US"/>
          </a:p>
        </p:txBody>
      </p:sp>
    </p:spTree>
    <p:extLst>
      <p:ext uri="{BB962C8B-B14F-4D97-AF65-F5344CB8AC3E}">
        <p14:creationId xmlns:p14="http://schemas.microsoft.com/office/powerpoint/2010/main" val="51652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23</a:t>
            </a:fld>
            <a:endParaRPr lang="zh-CN" altLang="en-US"/>
          </a:p>
        </p:txBody>
      </p:sp>
    </p:spTree>
    <p:extLst>
      <p:ext uri="{BB962C8B-B14F-4D97-AF65-F5344CB8AC3E}">
        <p14:creationId xmlns:p14="http://schemas.microsoft.com/office/powerpoint/2010/main" val="314907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24</a:t>
            </a:fld>
            <a:endParaRPr lang="zh-CN" altLang="en-US"/>
          </a:p>
        </p:txBody>
      </p:sp>
    </p:spTree>
    <p:extLst>
      <p:ext uri="{BB962C8B-B14F-4D97-AF65-F5344CB8AC3E}">
        <p14:creationId xmlns:p14="http://schemas.microsoft.com/office/powerpoint/2010/main" val="3236902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25</a:t>
            </a:fld>
            <a:endParaRPr lang="zh-CN" altLang="en-US"/>
          </a:p>
        </p:txBody>
      </p:sp>
    </p:spTree>
    <p:extLst>
      <p:ext uri="{BB962C8B-B14F-4D97-AF65-F5344CB8AC3E}">
        <p14:creationId xmlns:p14="http://schemas.microsoft.com/office/powerpoint/2010/main" val="117903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26</a:t>
            </a:fld>
            <a:endParaRPr lang="zh-CN" altLang="en-US"/>
          </a:p>
        </p:txBody>
      </p:sp>
    </p:spTree>
    <p:extLst>
      <p:ext uri="{BB962C8B-B14F-4D97-AF65-F5344CB8AC3E}">
        <p14:creationId xmlns:p14="http://schemas.microsoft.com/office/powerpoint/2010/main" val="67087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27</a:t>
            </a:fld>
            <a:endParaRPr lang="zh-CN" altLang="en-US"/>
          </a:p>
        </p:txBody>
      </p:sp>
    </p:spTree>
    <p:extLst>
      <p:ext uri="{BB962C8B-B14F-4D97-AF65-F5344CB8AC3E}">
        <p14:creationId xmlns:p14="http://schemas.microsoft.com/office/powerpoint/2010/main" val="1147107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28</a:t>
            </a:fld>
            <a:endParaRPr lang="zh-CN" altLang="en-US"/>
          </a:p>
        </p:txBody>
      </p:sp>
    </p:spTree>
    <p:extLst>
      <p:ext uri="{BB962C8B-B14F-4D97-AF65-F5344CB8AC3E}">
        <p14:creationId xmlns:p14="http://schemas.microsoft.com/office/powerpoint/2010/main" val="2594353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29</a:t>
            </a:fld>
            <a:endParaRPr lang="zh-CN" altLang="en-US"/>
          </a:p>
        </p:txBody>
      </p:sp>
    </p:spTree>
    <p:extLst>
      <p:ext uri="{BB962C8B-B14F-4D97-AF65-F5344CB8AC3E}">
        <p14:creationId xmlns:p14="http://schemas.microsoft.com/office/powerpoint/2010/main" val="2309227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30</a:t>
            </a:fld>
            <a:endParaRPr lang="zh-CN" altLang="en-US"/>
          </a:p>
        </p:txBody>
      </p:sp>
    </p:spTree>
    <p:extLst>
      <p:ext uri="{BB962C8B-B14F-4D97-AF65-F5344CB8AC3E}">
        <p14:creationId xmlns:p14="http://schemas.microsoft.com/office/powerpoint/2010/main" val="125735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a:t>
            </a:fld>
            <a:endParaRPr lang="zh-CN" altLang="en-US"/>
          </a:p>
        </p:txBody>
      </p:sp>
    </p:spTree>
    <p:extLst>
      <p:ext uri="{BB962C8B-B14F-4D97-AF65-F5344CB8AC3E}">
        <p14:creationId xmlns:p14="http://schemas.microsoft.com/office/powerpoint/2010/main" val="1171202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31</a:t>
            </a:fld>
            <a:endParaRPr lang="zh-CN" altLang="en-US"/>
          </a:p>
        </p:txBody>
      </p:sp>
    </p:spTree>
    <p:extLst>
      <p:ext uri="{BB962C8B-B14F-4D97-AF65-F5344CB8AC3E}">
        <p14:creationId xmlns:p14="http://schemas.microsoft.com/office/powerpoint/2010/main" val="1681614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32</a:t>
            </a:fld>
            <a:endParaRPr lang="zh-CN" altLang="en-US"/>
          </a:p>
        </p:txBody>
      </p:sp>
    </p:spTree>
    <p:extLst>
      <p:ext uri="{BB962C8B-B14F-4D97-AF65-F5344CB8AC3E}">
        <p14:creationId xmlns:p14="http://schemas.microsoft.com/office/powerpoint/2010/main" val="1670274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33</a:t>
            </a:fld>
            <a:endParaRPr lang="zh-CN" altLang="en-US"/>
          </a:p>
        </p:txBody>
      </p:sp>
    </p:spTree>
    <p:extLst>
      <p:ext uri="{BB962C8B-B14F-4D97-AF65-F5344CB8AC3E}">
        <p14:creationId xmlns:p14="http://schemas.microsoft.com/office/powerpoint/2010/main" val="4210781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34</a:t>
            </a:fld>
            <a:endParaRPr lang="zh-CN" altLang="en-US"/>
          </a:p>
        </p:txBody>
      </p:sp>
    </p:spTree>
    <p:extLst>
      <p:ext uri="{BB962C8B-B14F-4D97-AF65-F5344CB8AC3E}">
        <p14:creationId xmlns:p14="http://schemas.microsoft.com/office/powerpoint/2010/main" val="3348390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35</a:t>
            </a:fld>
            <a:endParaRPr lang="zh-CN" altLang="en-US"/>
          </a:p>
        </p:txBody>
      </p:sp>
    </p:spTree>
    <p:extLst>
      <p:ext uri="{BB962C8B-B14F-4D97-AF65-F5344CB8AC3E}">
        <p14:creationId xmlns:p14="http://schemas.microsoft.com/office/powerpoint/2010/main" val="397121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36</a:t>
            </a:fld>
            <a:endParaRPr lang="zh-CN" altLang="en-US"/>
          </a:p>
        </p:txBody>
      </p:sp>
    </p:spTree>
    <p:extLst>
      <p:ext uri="{BB962C8B-B14F-4D97-AF65-F5344CB8AC3E}">
        <p14:creationId xmlns:p14="http://schemas.microsoft.com/office/powerpoint/2010/main" val="2092802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37</a:t>
            </a:fld>
            <a:endParaRPr lang="zh-CN" altLang="en-US"/>
          </a:p>
        </p:txBody>
      </p:sp>
    </p:spTree>
    <p:extLst>
      <p:ext uri="{BB962C8B-B14F-4D97-AF65-F5344CB8AC3E}">
        <p14:creationId xmlns:p14="http://schemas.microsoft.com/office/powerpoint/2010/main" val="2290293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38</a:t>
            </a:fld>
            <a:endParaRPr lang="zh-CN" altLang="en-US"/>
          </a:p>
        </p:txBody>
      </p:sp>
    </p:spTree>
    <p:extLst>
      <p:ext uri="{BB962C8B-B14F-4D97-AF65-F5344CB8AC3E}">
        <p14:creationId xmlns:p14="http://schemas.microsoft.com/office/powerpoint/2010/main" val="2911049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39</a:t>
            </a:fld>
            <a:endParaRPr lang="zh-CN" altLang="en-US"/>
          </a:p>
        </p:txBody>
      </p:sp>
    </p:spTree>
    <p:extLst>
      <p:ext uri="{BB962C8B-B14F-4D97-AF65-F5344CB8AC3E}">
        <p14:creationId xmlns:p14="http://schemas.microsoft.com/office/powerpoint/2010/main" val="3535848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40</a:t>
            </a:fld>
            <a:endParaRPr lang="zh-CN" altLang="en-US"/>
          </a:p>
        </p:txBody>
      </p:sp>
    </p:spTree>
    <p:extLst>
      <p:ext uri="{BB962C8B-B14F-4D97-AF65-F5344CB8AC3E}">
        <p14:creationId xmlns:p14="http://schemas.microsoft.com/office/powerpoint/2010/main" val="124660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13</a:t>
            </a:fld>
            <a:endParaRPr lang="zh-CN" altLang="en-US"/>
          </a:p>
        </p:txBody>
      </p:sp>
    </p:spTree>
    <p:extLst>
      <p:ext uri="{BB962C8B-B14F-4D97-AF65-F5344CB8AC3E}">
        <p14:creationId xmlns:p14="http://schemas.microsoft.com/office/powerpoint/2010/main" val="4276086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41</a:t>
            </a:fld>
            <a:endParaRPr lang="zh-CN" altLang="en-US"/>
          </a:p>
        </p:txBody>
      </p:sp>
    </p:spTree>
    <p:extLst>
      <p:ext uri="{BB962C8B-B14F-4D97-AF65-F5344CB8AC3E}">
        <p14:creationId xmlns:p14="http://schemas.microsoft.com/office/powerpoint/2010/main" val="1506468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42</a:t>
            </a:fld>
            <a:endParaRPr lang="zh-CN" altLang="en-US"/>
          </a:p>
        </p:txBody>
      </p:sp>
    </p:spTree>
    <p:extLst>
      <p:ext uri="{BB962C8B-B14F-4D97-AF65-F5344CB8AC3E}">
        <p14:creationId xmlns:p14="http://schemas.microsoft.com/office/powerpoint/2010/main" val="1267690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43</a:t>
            </a:fld>
            <a:endParaRPr lang="zh-CN" altLang="en-US"/>
          </a:p>
        </p:txBody>
      </p:sp>
    </p:spTree>
    <p:extLst>
      <p:ext uri="{BB962C8B-B14F-4D97-AF65-F5344CB8AC3E}">
        <p14:creationId xmlns:p14="http://schemas.microsoft.com/office/powerpoint/2010/main" val="104469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44</a:t>
            </a:fld>
            <a:endParaRPr lang="zh-CN" altLang="en-US"/>
          </a:p>
        </p:txBody>
      </p:sp>
    </p:spTree>
    <p:extLst>
      <p:ext uri="{BB962C8B-B14F-4D97-AF65-F5344CB8AC3E}">
        <p14:creationId xmlns:p14="http://schemas.microsoft.com/office/powerpoint/2010/main" val="1350321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46</a:t>
            </a:fld>
            <a:endParaRPr lang="zh-CN" altLang="en-US"/>
          </a:p>
        </p:txBody>
      </p:sp>
    </p:spTree>
    <p:extLst>
      <p:ext uri="{BB962C8B-B14F-4D97-AF65-F5344CB8AC3E}">
        <p14:creationId xmlns:p14="http://schemas.microsoft.com/office/powerpoint/2010/main" val="1506529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47</a:t>
            </a:fld>
            <a:endParaRPr lang="zh-CN" altLang="en-US"/>
          </a:p>
        </p:txBody>
      </p:sp>
    </p:spTree>
    <p:extLst>
      <p:ext uri="{BB962C8B-B14F-4D97-AF65-F5344CB8AC3E}">
        <p14:creationId xmlns:p14="http://schemas.microsoft.com/office/powerpoint/2010/main" val="37037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14</a:t>
            </a:fld>
            <a:endParaRPr lang="zh-CN" altLang="en-US"/>
          </a:p>
        </p:txBody>
      </p:sp>
    </p:spTree>
    <p:extLst>
      <p:ext uri="{BB962C8B-B14F-4D97-AF65-F5344CB8AC3E}">
        <p14:creationId xmlns:p14="http://schemas.microsoft.com/office/powerpoint/2010/main" val="2753562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15</a:t>
            </a:fld>
            <a:endParaRPr lang="zh-CN" altLang="en-US"/>
          </a:p>
        </p:txBody>
      </p:sp>
    </p:spTree>
    <p:extLst>
      <p:ext uri="{BB962C8B-B14F-4D97-AF65-F5344CB8AC3E}">
        <p14:creationId xmlns:p14="http://schemas.microsoft.com/office/powerpoint/2010/main" val="366496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16</a:t>
            </a:fld>
            <a:endParaRPr lang="zh-CN" altLang="en-US"/>
          </a:p>
        </p:txBody>
      </p:sp>
    </p:spTree>
    <p:extLst>
      <p:ext uri="{BB962C8B-B14F-4D97-AF65-F5344CB8AC3E}">
        <p14:creationId xmlns:p14="http://schemas.microsoft.com/office/powerpoint/2010/main" val="1756063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17</a:t>
            </a:fld>
            <a:endParaRPr lang="zh-CN" altLang="en-US"/>
          </a:p>
        </p:txBody>
      </p:sp>
    </p:spTree>
    <p:extLst>
      <p:ext uri="{BB962C8B-B14F-4D97-AF65-F5344CB8AC3E}">
        <p14:creationId xmlns:p14="http://schemas.microsoft.com/office/powerpoint/2010/main" val="61463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19</a:t>
            </a:fld>
            <a:endParaRPr lang="zh-CN" altLang="en-US"/>
          </a:p>
        </p:txBody>
      </p:sp>
    </p:spTree>
    <p:extLst>
      <p:ext uri="{BB962C8B-B14F-4D97-AF65-F5344CB8AC3E}">
        <p14:creationId xmlns:p14="http://schemas.microsoft.com/office/powerpoint/2010/main" val="398061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20</a:t>
            </a:fld>
            <a:endParaRPr lang="zh-CN" altLang="en-US"/>
          </a:p>
        </p:txBody>
      </p:sp>
    </p:spTree>
    <p:extLst>
      <p:ext uri="{BB962C8B-B14F-4D97-AF65-F5344CB8AC3E}">
        <p14:creationId xmlns:p14="http://schemas.microsoft.com/office/powerpoint/2010/main" val="1226634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Revision Record">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en-US" altLang="zh-CN" dirty="0" smtClean="0"/>
              <a:t>Revision Record</a:t>
            </a:r>
            <a:endParaRPr lang="en-US" dirty="0"/>
          </a:p>
        </p:txBody>
      </p:sp>
      <p:sp>
        <p:nvSpPr>
          <p:cNvPr id="5" name="文本占位符 7"/>
          <p:cNvSpPr>
            <a:spLocks noGrp="1"/>
          </p:cNvSpPr>
          <p:nvPr>
            <p:ph type="body" sz="quarter" idx="17" hasCustomPrompt="1"/>
          </p:nvPr>
        </p:nvSpPr>
        <p:spPr>
          <a:xfrm>
            <a:off x="1271464" y="2132856"/>
            <a:ext cx="2268178"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Calibri" panose="020F0502020204030204" pitchFamily="34" charset="0"/>
                <a:cs typeface="Calibri" panose="020F0502020204030204" pitchFamily="34" charset="0"/>
              </a:defRPr>
            </a:lvl1pPr>
          </a:lstStyle>
          <a:p>
            <a:pPr lvl="0"/>
            <a:r>
              <a:rPr lang="en-US" altLang="zh-CN" dirty="0"/>
              <a:t>Course Code</a:t>
            </a:r>
          </a:p>
        </p:txBody>
      </p:sp>
      <p:sp>
        <p:nvSpPr>
          <p:cNvPr id="6" name="文本占位符 7"/>
          <p:cNvSpPr>
            <a:spLocks noGrp="1"/>
          </p:cNvSpPr>
          <p:nvPr>
            <p:ph type="body" sz="quarter" idx="18" hasCustomPrompt="1"/>
          </p:nvPr>
        </p:nvSpPr>
        <p:spPr>
          <a:xfrm>
            <a:off x="4200276" y="2132856"/>
            <a:ext cx="1582506"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Calibri" panose="020F0502020204030204" pitchFamily="34" charset="0"/>
                <a:cs typeface="Calibri" panose="020F0502020204030204" pitchFamily="34" charset="0"/>
              </a:defRPr>
            </a:lvl1pPr>
          </a:lstStyle>
          <a:p>
            <a:pPr lvl="0"/>
            <a:r>
              <a:rPr lang="en-US" altLang="zh-CN" dirty="0" smtClean="0"/>
              <a:t>Category</a:t>
            </a:r>
            <a:endParaRPr lang="en-US" altLang="zh-CN" dirty="0"/>
          </a:p>
        </p:txBody>
      </p:sp>
      <p:sp>
        <p:nvSpPr>
          <p:cNvPr id="7" name="文本占位符 7"/>
          <p:cNvSpPr>
            <a:spLocks noGrp="1"/>
          </p:cNvSpPr>
          <p:nvPr>
            <p:ph type="body" sz="quarter" idx="19" hasCustomPrompt="1"/>
          </p:nvPr>
        </p:nvSpPr>
        <p:spPr>
          <a:xfrm>
            <a:off x="6443416" y="2132856"/>
            <a:ext cx="2160302"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Calibri" panose="020F0502020204030204" pitchFamily="34" charset="0"/>
                <a:cs typeface="Calibri" panose="020F0502020204030204" pitchFamily="34" charset="0"/>
              </a:defRPr>
            </a:lvl1pPr>
          </a:lstStyle>
          <a:p>
            <a:pPr lvl="0"/>
            <a:r>
              <a:rPr lang="en-US" altLang="zh-CN" dirty="0"/>
              <a:t>X.X</a:t>
            </a:r>
          </a:p>
        </p:txBody>
      </p:sp>
      <p:sp>
        <p:nvSpPr>
          <p:cNvPr id="8" name="文本占位符 7"/>
          <p:cNvSpPr>
            <a:spLocks noGrp="1"/>
          </p:cNvSpPr>
          <p:nvPr>
            <p:ph type="body" sz="quarter" idx="20" hasCustomPrompt="1"/>
          </p:nvPr>
        </p:nvSpPr>
        <p:spPr>
          <a:xfrm>
            <a:off x="9264352" y="2132856"/>
            <a:ext cx="1763998"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Calibri" panose="020F0502020204030204" pitchFamily="34" charset="0"/>
                <a:cs typeface="Calibri" panose="020F0502020204030204" pitchFamily="34" charset="0"/>
              </a:defRPr>
            </a:lvl1pPr>
          </a:lstStyle>
          <a:p>
            <a:pPr lvl="0"/>
            <a:r>
              <a:rPr lang="en-US" altLang="zh-CN" dirty="0"/>
              <a:t>X.X</a:t>
            </a:r>
          </a:p>
        </p:txBody>
      </p:sp>
      <p:sp>
        <p:nvSpPr>
          <p:cNvPr id="9" name="文本占位符 7"/>
          <p:cNvSpPr>
            <a:spLocks noGrp="1"/>
          </p:cNvSpPr>
          <p:nvPr>
            <p:ph type="body" sz="quarter" idx="13" hasCustomPrompt="1"/>
          </p:nvPr>
        </p:nvSpPr>
        <p:spPr>
          <a:xfrm>
            <a:off x="1235460" y="3644192"/>
            <a:ext cx="2340186"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Calibri" panose="020F0502020204030204" pitchFamily="34" charset="0"/>
                <a:cs typeface="Calibri" panose="020F0502020204030204" pitchFamily="34" charset="0"/>
              </a:defRPr>
            </a:lvl1pPr>
          </a:lstStyle>
          <a:p>
            <a:pPr lvl="0"/>
            <a:r>
              <a:rPr lang="en-US" altLang="zh-CN" dirty="0"/>
              <a:t>Author/ID</a:t>
            </a:r>
          </a:p>
        </p:txBody>
      </p:sp>
      <p:sp>
        <p:nvSpPr>
          <p:cNvPr id="10" name="文本占位符 7"/>
          <p:cNvSpPr>
            <a:spLocks noGrp="1"/>
          </p:cNvSpPr>
          <p:nvPr>
            <p:ph type="body" sz="quarter" idx="14" hasCustomPrompt="1"/>
          </p:nvPr>
        </p:nvSpPr>
        <p:spPr>
          <a:xfrm>
            <a:off x="4199740" y="3644193"/>
            <a:ext cx="1620118" cy="504887"/>
          </a:xfrm>
          <a:prstGeom prst="rect">
            <a:avLst/>
          </a:prstGeom>
        </p:spPr>
        <p:txBody>
          <a:bodyPr anchor="ctr"/>
          <a:lstStyle>
            <a:lvl1pPr algn="ctr">
              <a:lnSpc>
                <a:spcPct val="100000"/>
              </a:lnSpc>
              <a:buNone/>
              <a:defRPr sz="1600">
                <a:latin typeface="Calibri" panose="020F0502020204030204" pitchFamily="34" charset="0"/>
                <a:cs typeface="Calibri" panose="020F0502020204030204" pitchFamily="34" charset="0"/>
              </a:defRPr>
            </a:lvl1pPr>
          </a:lstStyle>
          <a:p>
            <a:pPr lvl="0"/>
            <a:r>
              <a:rPr lang="en-US" altLang="zh-CN" dirty="0"/>
              <a:t>2015.01.25</a:t>
            </a:r>
            <a:endParaRPr lang="zh-CN" altLang="en-US" dirty="0"/>
          </a:p>
        </p:txBody>
      </p:sp>
      <p:sp>
        <p:nvSpPr>
          <p:cNvPr id="11" name="文本占位符 7"/>
          <p:cNvSpPr>
            <a:spLocks noGrp="1"/>
          </p:cNvSpPr>
          <p:nvPr>
            <p:ph type="body" sz="quarter" idx="15" hasCustomPrompt="1"/>
          </p:nvPr>
        </p:nvSpPr>
        <p:spPr>
          <a:xfrm>
            <a:off x="6443952" y="3644193"/>
            <a:ext cx="2196306"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itchFamily="2" charset="2"/>
              <a:buNone/>
              <a:tabLst/>
              <a:defRPr sz="1600">
                <a:latin typeface="Calibri" panose="020F0502020204030204" pitchFamily="34" charset="0"/>
                <a:cs typeface="Calibri" panose="020F0502020204030204" pitchFamily="34" charset="0"/>
              </a:defRPr>
            </a:lvl1pPr>
          </a:lstStyle>
          <a:p>
            <a:pPr lvl="0"/>
            <a:r>
              <a:rPr lang="en-US" altLang="zh-CN" dirty="0"/>
              <a:t>Reviewer/ID</a:t>
            </a:r>
          </a:p>
        </p:txBody>
      </p:sp>
      <p:sp>
        <p:nvSpPr>
          <p:cNvPr id="12" name="文本占位符 7"/>
          <p:cNvSpPr>
            <a:spLocks noGrp="1"/>
          </p:cNvSpPr>
          <p:nvPr>
            <p:ph type="body" sz="quarter" idx="16" hasCustomPrompt="1"/>
          </p:nvPr>
        </p:nvSpPr>
        <p:spPr>
          <a:xfrm>
            <a:off x="9264352" y="3644192"/>
            <a:ext cx="1727994" cy="504887"/>
          </a:xfrm>
          <a:prstGeom prst="rect">
            <a:avLst/>
          </a:prstGeom>
        </p:spPr>
        <p:txBody>
          <a:bodyPr anchor="ctr"/>
          <a:lstStyle>
            <a:lvl1pPr algn="ctr">
              <a:lnSpc>
                <a:spcPct val="100000"/>
              </a:lnSpc>
              <a:buNone/>
              <a:defRPr sz="1600">
                <a:latin typeface="Calibri" panose="020F0502020204030204" pitchFamily="34" charset="0"/>
                <a:cs typeface="Calibri" panose="020F0502020204030204" pitchFamily="34" charset="0"/>
              </a:defRPr>
            </a:lvl1pPr>
          </a:lstStyle>
          <a:p>
            <a:pPr lvl="0"/>
            <a:r>
              <a:rPr lang="en-US" altLang="zh-CN" dirty="0"/>
              <a:t>Type</a:t>
            </a:r>
            <a:endParaRPr lang="zh-CN" altLang="en-US" dirty="0"/>
          </a:p>
        </p:txBody>
      </p:sp>
      <p:graphicFrame>
        <p:nvGraphicFramePr>
          <p:cNvPr id="13" name="Group 3"/>
          <p:cNvGraphicFramePr>
            <a:graphicFrameLocks noGrp="1"/>
          </p:cNvGraphicFramePr>
          <p:nvPr userDrawn="1">
            <p:extLst>
              <p:ext uri="{D42A27DB-BD31-4B8C-83A1-F6EECF244321}">
                <p14:modId xmlns:p14="http://schemas.microsoft.com/office/powerpoint/2010/main" val="1100052796"/>
              </p:ext>
            </p:extLst>
          </p:nvPr>
        </p:nvGraphicFramePr>
        <p:xfrm>
          <a:off x="869951" y="1556792"/>
          <a:ext cx="10441517" cy="1082824"/>
        </p:xfrm>
        <a:graphic>
          <a:graphicData uri="http://schemas.openxmlformats.org/drawingml/2006/table">
            <a:tbl>
              <a:tblPr/>
              <a:tblGrid>
                <a:gridCol w="3052198">
                  <a:extLst>
                    <a:ext uri="{9D8B030D-6E8A-4147-A177-3AD203B41FA5}">
                      <a16:colId xmlns:a16="http://schemas.microsoft.com/office/drawing/2014/main" val="20000"/>
                    </a:ext>
                  </a:extLst>
                </a:gridCol>
                <a:gridCol w="2150648">
                  <a:extLst>
                    <a:ext uri="{9D8B030D-6E8A-4147-A177-3AD203B41FA5}">
                      <a16:colId xmlns:a16="http://schemas.microsoft.com/office/drawing/2014/main" val="20001"/>
                    </a:ext>
                  </a:extLst>
                </a:gridCol>
                <a:gridCol w="2867532">
                  <a:extLst>
                    <a:ext uri="{9D8B030D-6E8A-4147-A177-3AD203B41FA5}">
                      <a16:colId xmlns:a16="http://schemas.microsoft.com/office/drawing/2014/main" val="20002"/>
                    </a:ext>
                  </a:extLst>
                </a:gridCol>
                <a:gridCol w="2371139">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Course Code</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smtClean="0">
                          <a:ln>
                            <a:noFill/>
                          </a:ln>
                          <a:solidFill>
                            <a:schemeClr val="tx1"/>
                          </a:solidFill>
                          <a:effectLst/>
                          <a:latin typeface="Calibri" panose="020F0502020204030204" pitchFamily="34" charset="0"/>
                          <a:ea typeface="华文细黑" pitchFamily="2" charset="-122"/>
                          <a:cs typeface="Calibri" panose="020F0502020204030204" pitchFamily="34" charset="0"/>
                        </a:rPr>
                        <a:t>Category</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smtClean="0">
                          <a:ln>
                            <a:noFill/>
                          </a:ln>
                          <a:solidFill>
                            <a:schemeClr val="tx1"/>
                          </a:solidFill>
                          <a:effectLst/>
                          <a:latin typeface="Calibri" panose="020F0502020204030204" pitchFamily="34" charset="0"/>
                          <a:ea typeface="华文细黑" pitchFamily="2" charset="-122"/>
                          <a:cs typeface="Calibri" panose="020F0502020204030204" pitchFamily="34" charset="0"/>
                        </a:rPr>
                        <a:t>Category </a:t>
                      </a: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Version</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Course Version</a:t>
                      </a:r>
                    </a:p>
                  </a:txBody>
                  <a:tcPr marL="77024" marR="77024"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2000" b="0"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2000" b="0"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2000" b="0"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2000" b="0"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4" name="Group 21"/>
          <p:cNvGraphicFramePr>
            <a:graphicFrameLocks noGrp="1"/>
          </p:cNvGraphicFramePr>
          <p:nvPr userDrawn="1">
            <p:extLst>
              <p:ext uri="{D42A27DB-BD31-4B8C-83A1-F6EECF244321}">
                <p14:modId xmlns:p14="http://schemas.microsoft.com/office/powerpoint/2010/main" val="1301731838"/>
              </p:ext>
            </p:extLst>
          </p:nvPr>
        </p:nvGraphicFramePr>
        <p:xfrm>
          <a:off x="869951" y="3079204"/>
          <a:ext cx="10441517" cy="3038475"/>
        </p:xfrm>
        <a:graphic>
          <a:graphicData uri="http://schemas.openxmlformats.org/drawingml/2006/table">
            <a:tbl>
              <a:tblPr/>
              <a:tblGrid>
                <a:gridCol w="3078944">
                  <a:extLst>
                    <a:ext uri="{9D8B030D-6E8A-4147-A177-3AD203B41FA5}">
                      <a16:colId xmlns:a16="http://schemas.microsoft.com/office/drawing/2014/main" val="20000"/>
                    </a:ext>
                  </a:extLst>
                </a:gridCol>
                <a:gridCol w="2151123">
                  <a:extLst>
                    <a:ext uri="{9D8B030D-6E8A-4147-A177-3AD203B41FA5}">
                      <a16:colId xmlns:a16="http://schemas.microsoft.com/office/drawing/2014/main" val="20001"/>
                    </a:ext>
                  </a:extLst>
                </a:gridCol>
                <a:gridCol w="2905648">
                  <a:extLst>
                    <a:ext uri="{9D8B030D-6E8A-4147-A177-3AD203B41FA5}">
                      <a16:colId xmlns:a16="http://schemas.microsoft.com/office/drawing/2014/main" val="20002"/>
                    </a:ext>
                  </a:extLst>
                </a:gridCol>
                <a:gridCol w="2305802">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Author/ID</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Date</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Reviewer/ID</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rPr>
                        <a:t>New</a:t>
                      </a:r>
                      <a:r>
                        <a:rPr kumimoji="1" lang="zh-CN" altLang="zh-CN" sz="2000" b="1" i="0" u="none" strike="noStrike" cap="none" normalizeH="0" baseline="0" dirty="0" smtClean="0">
                          <a:ln>
                            <a:noFill/>
                          </a:ln>
                          <a:solidFill>
                            <a:schemeClr val="tx1"/>
                          </a:solidFill>
                          <a:effectLst/>
                          <a:latin typeface="Calibri" panose="020F0502020204030204" pitchFamily="34" charset="0"/>
                          <a:ea typeface="华文细黑" pitchFamily="2" charset="-122"/>
                          <a:cs typeface="Calibri" panose="020F0502020204030204" pitchFamily="34" charset="0"/>
                        </a:rPr>
                        <a:t>/</a:t>
                      </a:r>
                      <a:r>
                        <a:rPr kumimoji="1" lang="en-US" altLang="zh-CN" sz="2000" b="1" i="0" u="none" strike="noStrike" cap="none" normalizeH="0" baseline="0" dirty="0" smtClean="0">
                          <a:ln>
                            <a:noFill/>
                          </a:ln>
                          <a:solidFill>
                            <a:schemeClr val="tx1"/>
                          </a:solidFill>
                          <a:effectLst/>
                          <a:latin typeface="Calibri" panose="020F0502020204030204" pitchFamily="34" charset="0"/>
                          <a:ea typeface="华文细黑" pitchFamily="2" charset="-122"/>
                          <a:cs typeface="Calibri" panose="020F0502020204030204" pitchFamily="34" charset="0"/>
                        </a:rPr>
                        <a:t>Update</a:t>
                      </a:r>
                      <a:endParaRPr kumimoji="1" lang="zh-CN" altLang="en-US" sz="2000" b="1" i="0" u="none" strike="noStrike" cap="none" normalizeH="0" baseline="0" dirty="0">
                        <a:ln>
                          <a:noFill/>
                        </a:ln>
                        <a:solidFill>
                          <a:schemeClr val="tx1"/>
                        </a:solidFill>
                        <a:effectLst/>
                        <a:latin typeface="Calibri" panose="020F0502020204030204" pitchFamily="34" charset="0"/>
                        <a:ea typeface="华文细黑" pitchFamily="2" charset="-122"/>
                        <a:cs typeface="Calibri" panose="020F0502020204030204" pitchFamily="3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FrutigerNext LT Regular" pitchFamily="34" charset="0"/>
                        <a:ea typeface="华文细黑"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16" name="直接连接符 15">
            <a:extLst>
              <a:ext uri="{FF2B5EF4-FFF2-40B4-BE49-F238E27FC236}">
                <a16:creationId xmlns:a16="http://schemas.microsoft.com/office/drawing/2014/main" id="{03F36A56-F886-8540-88C0-9C0686B70B16}"/>
              </a:ext>
            </a:extLst>
          </p:cNvPr>
          <p:cNvCxnSpPr>
            <a:cxnSpLocks/>
          </p:cNvCxnSpPr>
          <p:nvPr userDrawn="1"/>
        </p:nvCxnSpPr>
        <p:spPr>
          <a:xfrm flipV="1">
            <a:off x="575734" y="1150204"/>
            <a:ext cx="8855457" cy="1"/>
          </a:xfrm>
          <a:prstGeom prst="line">
            <a:avLst/>
          </a:prstGeom>
          <a:ln>
            <a:gradFill>
              <a:gsLst>
                <a:gs pos="0">
                  <a:schemeClr val="bg1">
                    <a:lumMod val="85000"/>
                  </a:schemeClr>
                </a:gs>
                <a:gs pos="100000">
                  <a:schemeClr val="bg1">
                    <a:lumMod val="65000"/>
                  </a:schemeClr>
                </a:gs>
              </a:gsLst>
              <a:lin ang="10800000" scaled="0"/>
            </a:gra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32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ver">
    <p:bg>
      <p:bgPr>
        <a:solidFill>
          <a:schemeClr val="bg1"/>
        </a:solidFill>
        <a:effectLst/>
      </p:bgPr>
    </p:bg>
    <p:spTree>
      <p:nvGrpSpPr>
        <p:cNvPr id="1" name=""/>
        <p:cNvGrpSpPr/>
        <p:nvPr/>
      </p:nvGrpSpPr>
      <p:grpSpPr>
        <a:xfrm>
          <a:off x="0" y="0"/>
          <a:ext cx="0" cy="0"/>
          <a:chOff x="0" y="0"/>
          <a:chExt cx="0" cy="0"/>
        </a:xfrm>
      </p:grpSpPr>
      <p:sp>
        <p:nvSpPr>
          <p:cNvPr id="13" name="文本占位符 10">
            <a:extLst>
              <a:ext uri="{FF2B5EF4-FFF2-40B4-BE49-F238E27FC236}">
                <a16:creationId xmlns:a16="http://schemas.microsoft.com/office/drawing/2014/main" id="{882A0066-DEDC-7243-B000-AF3B5E83C0F9}"/>
              </a:ext>
            </a:extLst>
          </p:cNvPr>
          <p:cNvSpPr>
            <a:spLocks noGrp="1"/>
          </p:cNvSpPr>
          <p:nvPr>
            <p:ph type="body" sz="quarter" idx="10" hasCustomPrompt="1"/>
          </p:nvPr>
        </p:nvSpPr>
        <p:spPr>
          <a:xfrm>
            <a:off x="1219200" y="1407973"/>
            <a:ext cx="9744000" cy="1034129"/>
          </a:xfrm>
          <a:prstGeom prst="rect">
            <a:avLst/>
          </a:prstGeom>
        </p:spPr>
        <p:txBody>
          <a:bodyPr lIns="0" tIns="0" rIns="0" bIns="0">
            <a:spAutoFit/>
          </a:bodyPr>
          <a:lstStyle>
            <a:lvl1pPr marL="0" indent="0">
              <a:buFontTx/>
              <a:buNone/>
              <a:defRPr sz="4800" b="1" baseline="0">
                <a:solidFill>
                  <a:schemeClr val="tx1">
                    <a:lumMod val="75000"/>
                    <a:lumOff val="25000"/>
                  </a:schemeClr>
                </a:solidFill>
                <a:latin typeface="Calibri" panose="020F0502020204030204" pitchFamily="34" charset="0"/>
                <a:ea typeface="Segoe UI" panose="020B0502040204020203" pitchFamily="34" charset="0"/>
                <a:cs typeface="Calibri" panose="020F0502020204030204" pitchFamily="34" charset="0"/>
              </a:defRPr>
            </a:lvl1pPr>
            <a:lvl2pPr marL="457189" indent="0">
              <a:buFontTx/>
              <a:buNone/>
              <a:defRPr>
                <a:latin typeface="Microsoft YaHei" panose="020B0503020204020204" pitchFamily="34" charset="-122"/>
                <a:ea typeface="Microsoft YaHei" panose="020B0503020204020204" pitchFamily="34" charset="-122"/>
              </a:defRPr>
            </a:lvl2pPr>
            <a:lvl3pPr marL="914377" indent="0">
              <a:buFontTx/>
              <a:buNone/>
              <a:defRPr>
                <a:latin typeface="Microsoft YaHei" panose="020B0503020204020204" pitchFamily="34" charset="-122"/>
                <a:ea typeface="Microsoft YaHei" panose="020B0503020204020204" pitchFamily="34" charset="-122"/>
              </a:defRPr>
            </a:lvl3pPr>
            <a:lvl4pPr marL="1371566" indent="0">
              <a:buFontTx/>
              <a:buNone/>
              <a:defRPr>
                <a:latin typeface="Microsoft YaHei" panose="020B0503020204020204" pitchFamily="34" charset="-122"/>
                <a:ea typeface="Microsoft YaHei" panose="020B0503020204020204" pitchFamily="34" charset="-122"/>
              </a:defRPr>
            </a:lvl4pPr>
            <a:lvl5pPr marL="1828754" indent="0">
              <a:buFontTx/>
              <a:buNone/>
              <a:defRPr>
                <a:latin typeface="Microsoft YaHei" panose="020B0503020204020204" pitchFamily="34" charset="-122"/>
                <a:ea typeface="Microsoft YaHei" panose="020B0503020204020204" pitchFamily="34" charset="-122"/>
              </a:defRPr>
            </a:lvl5pPr>
          </a:lstStyle>
          <a:p>
            <a:pPr lvl="0"/>
            <a:r>
              <a:rPr kumimoji="1" lang="en-US" altLang="zh-CN" dirty="0" smtClean="0"/>
              <a:t>Title</a:t>
            </a:r>
          </a:p>
        </p:txBody>
      </p:sp>
      <p:sp>
        <p:nvSpPr>
          <p:cNvPr id="14" name="文本占位符 10">
            <a:extLst>
              <a:ext uri="{FF2B5EF4-FFF2-40B4-BE49-F238E27FC236}">
                <a16:creationId xmlns:a16="http://schemas.microsoft.com/office/drawing/2014/main" id="{B3D1555D-1C44-274C-91FD-94D882065B98}"/>
              </a:ext>
            </a:extLst>
          </p:cNvPr>
          <p:cNvSpPr>
            <a:spLocks noGrp="1"/>
          </p:cNvSpPr>
          <p:nvPr>
            <p:ph type="body" sz="quarter" idx="11" hasCustomPrompt="1"/>
          </p:nvPr>
        </p:nvSpPr>
        <p:spPr>
          <a:xfrm>
            <a:off x="1219200" y="2407145"/>
            <a:ext cx="9744000" cy="603242"/>
          </a:xfrm>
          <a:prstGeom prst="rect">
            <a:avLst/>
          </a:prstGeom>
        </p:spPr>
        <p:txBody>
          <a:bodyPr lIns="0" tIns="0" rIns="0" bIns="0">
            <a:spAutoFit/>
          </a:bodyPr>
          <a:lstStyle>
            <a:lvl1pPr marL="0" indent="0" algn="l" defTabSz="609585" rtl="0" eaLnBrk="1" latinLnBrk="0" hangingPunct="1">
              <a:buFontTx/>
              <a:buNone/>
              <a:defRPr kumimoji="1" lang="zh-CN" altLang="en-US" sz="2800" kern="1200" spc="200" dirty="0" smtClean="0">
                <a:solidFill>
                  <a:srgbClr val="CD0000"/>
                </a:solidFill>
                <a:latin typeface="Calibri" panose="020F0502020204030204" pitchFamily="34" charset="0"/>
                <a:ea typeface="Microsoft YaHei" panose="020B0503020204020204" pitchFamily="34" charset="-122"/>
                <a:cs typeface="Calibri" panose="020F0502020204030204" pitchFamily="34" charset="0"/>
              </a:defRPr>
            </a:lvl1pPr>
            <a:lvl2pPr marL="457189" indent="0">
              <a:buFontTx/>
              <a:buNone/>
              <a:defRPr>
                <a:latin typeface="Microsoft YaHei" panose="020B0503020204020204" pitchFamily="34" charset="-122"/>
                <a:ea typeface="Microsoft YaHei" panose="020B0503020204020204" pitchFamily="34" charset="-122"/>
              </a:defRPr>
            </a:lvl2pPr>
            <a:lvl3pPr marL="914377" indent="0">
              <a:buFontTx/>
              <a:buNone/>
              <a:defRPr>
                <a:latin typeface="Microsoft YaHei" panose="020B0503020204020204" pitchFamily="34" charset="-122"/>
                <a:ea typeface="Microsoft YaHei" panose="020B0503020204020204" pitchFamily="34" charset="-122"/>
              </a:defRPr>
            </a:lvl3pPr>
            <a:lvl4pPr marL="1371566" indent="0">
              <a:buFontTx/>
              <a:buNone/>
              <a:defRPr>
                <a:latin typeface="Microsoft YaHei" panose="020B0503020204020204" pitchFamily="34" charset="-122"/>
                <a:ea typeface="Microsoft YaHei" panose="020B0503020204020204" pitchFamily="34" charset="-122"/>
              </a:defRPr>
            </a:lvl4pPr>
            <a:lvl5pPr marL="1828754" indent="0">
              <a:buFontTx/>
              <a:buNone/>
              <a:defRPr>
                <a:latin typeface="Microsoft YaHei" panose="020B0503020204020204" pitchFamily="34" charset="-122"/>
                <a:ea typeface="Microsoft YaHei" panose="020B0503020204020204" pitchFamily="34" charset="-122"/>
              </a:defRPr>
            </a:lvl5pPr>
          </a:lstStyle>
          <a:p>
            <a:pPr lvl="0"/>
            <a:r>
              <a:rPr kumimoji="1" lang="en-US" altLang="zh-CN" dirty="0" smtClean="0"/>
              <a:t>Sub Title</a:t>
            </a:r>
            <a:endParaRPr kumimoji="1" lang="zh-CN" altLang="en-US" dirty="0"/>
          </a:p>
        </p:txBody>
      </p:sp>
      <p:sp>
        <p:nvSpPr>
          <p:cNvPr id="16" name="文本占位符 10">
            <a:extLst>
              <a:ext uri="{FF2B5EF4-FFF2-40B4-BE49-F238E27FC236}">
                <a16:creationId xmlns:a16="http://schemas.microsoft.com/office/drawing/2014/main" id="{C8DA5337-CF27-554F-9D48-F5769438E713}"/>
              </a:ext>
            </a:extLst>
          </p:cNvPr>
          <p:cNvSpPr>
            <a:spLocks noGrp="1"/>
          </p:cNvSpPr>
          <p:nvPr>
            <p:ph type="body" sz="quarter" idx="12" hasCustomPrompt="1"/>
          </p:nvPr>
        </p:nvSpPr>
        <p:spPr>
          <a:xfrm>
            <a:off x="1229831" y="5839491"/>
            <a:ext cx="9744000" cy="344710"/>
          </a:xfrm>
          <a:prstGeom prst="rect">
            <a:avLst/>
          </a:prstGeom>
        </p:spPr>
        <p:txBody>
          <a:bodyPr lIns="0" tIns="0" rIns="0" bIns="0">
            <a:spAutoFit/>
          </a:bodyPr>
          <a:lstStyle>
            <a:lvl1pPr marL="0" indent="0" algn="l" defTabSz="609585" rtl="0" eaLnBrk="1" latinLnBrk="0" hangingPunct="1">
              <a:buFontTx/>
              <a:buNone/>
              <a:defRPr kumimoji="1" lang="zh-CN" altLang="en-US" sz="1600" kern="1200" spc="67" dirty="0" smtClean="0">
                <a:solidFill>
                  <a:schemeClr val="tx1">
                    <a:lumMod val="75000"/>
                    <a:lumOff val="25000"/>
                  </a:schemeClr>
                </a:solidFill>
                <a:latin typeface="Calibri" panose="020F0502020204030204" pitchFamily="34" charset="0"/>
                <a:ea typeface="Microsoft YaHei" panose="020B0503020204020204" pitchFamily="34" charset="-122"/>
                <a:cs typeface="Calibri" panose="020F0502020204030204" pitchFamily="34" charset="0"/>
              </a:defRPr>
            </a:lvl1pPr>
            <a:lvl2pPr marL="457189" indent="0">
              <a:buFontTx/>
              <a:buNone/>
              <a:defRPr>
                <a:latin typeface="Microsoft YaHei" panose="020B0503020204020204" pitchFamily="34" charset="-122"/>
                <a:ea typeface="Microsoft YaHei" panose="020B0503020204020204" pitchFamily="34" charset="-122"/>
              </a:defRPr>
            </a:lvl2pPr>
            <a:lvl3pPr marL="914377" indent="0">
              <a:buFontTx/>
              <a:buNone/>
              <a:defRPr>
                <a:latin typeface="Microsoft YaHei" panose="020B0503020204020204" pitchFamily="34" charset="-122"/>
                <a:ea typeface="Microsoft YaHei" panose="020B0503020204020204" pitchFamily="34" charset="-122"/>
              </a:defRPr>
            </a:lvl3pPr>
            <a:lvl4pPr marL="1371566" indent="0">
              <a:buFontTx/>
              <a:buNone/>
              <a:defRPr>
                <a:latin typeface="Microsoft YaHei" panose="020B0503020204020204" pitchFamily="34" charset="-122"/>
                <a:ea typeface="Microsoft YaHei" panose="020B0503020204020204" pitchFamily="34" charset="-122"/>
              </a:defRPr>
            </a:lvl4pPr>
            <a:lvl5pPr marL="1828754" indent="0">
              <a:buFontTx/>
              <a:buNone/>
              <a:defRPr>
                <a:latin typeface="Microsoft YaHei" panose="020B0503020204020204" pitchFamily="34" charset="-122"/>
                <a:ea typeface="Microsoft YaHei" panose="020B0503020204020204" pitchFamily="34" charset="-122"/>
              </a:defRPr>
            </a:lvl5pPr>
          </a:lstStyle>
          <a:p>
            <a:pPr lvl="0"/>
            <a:r>
              <a:rPr kumimoji="1" lang="en-US" altLang="zh-CN" dirty="0" smtClean="0"/>
              <a:t>Name</a:t>
            </a:r>
            <a:endParaRPr kumimoji="1" lang="zh-CN" altLang="en-US" dirty="0"/>
          </a:p>
        </p:txBody>
      </p:sp>
      <p:sp>
        <p:nvSpPr>
          <p:cNvPr id="19" name="图片占位符 17">
            <a:extLst>
              <a:ext uri="{FF2B5EF4-FFF2-40B4-BE49-F238E27FC236}">
                <a16:creationId xmlns:a16="http://schemas.microsoft.com/office/drawing/2014/main" id="{2B0B95BB-B775-3E41-A376-5FA313A3C777}"/>
              </a:ext>
            </a:extLst>
          </p:cNvPr>
          <p:cNvSpPr>
            <a:spLocks noGrp="1"/>
          </p:cNvSpPr>
          <p:nvPr>
            <p:ph type="pic" sz="quarter" idx="13" hasCustomPrompt="1"/>
          </p:nvPr>
        </p:nvSpPr>
        <p:spPr>
          <a:xfrm>
            <a:off x="1219200" y="3086100"/>
            <a:ext cx="10972800" cy="2236088"/>
          </a:xfrm>
          <a:prstGeom prst="rect">
            <a:avLst/>
          </a:prstGeom>
        </p:spPr>
        <p:txBody>
          <a:bodyPr lIns="0" tIns="0" rIns="0" bIns="0"/>
          <a:lstStyle>
            <a:lvl1pPr marL="0" indent="0">
              <a:buFontTx/>
              <a:buNone/>
              <a:defRPr kumimoji="1" lang="zh-CN" altLang="en-US" sz="1333" b="0" kern="1200">
                <a:solidFill>
                  <a:schemeClr val="tx1">
                    <a:lumMod val="75000"/>
                    <a:lumOff val="25000"/>
                  </a:schemeClr>
                </a:solidFill>
                <a:latin typeface="Calibri" panose="020F0502020204030204" pitchFamily="34" charset="0"/>
                <a:ea typeface="Microsoft YaHei" panose="020B0503020204020204" pitchFamily="34" charset="-122"/>
                <a:cs typeface="Calibri" panose="020F0502020204030204" pitchFamily="34" charset="0"/>
              </a:defRPr>
            </a:lvl1pPr>
          </a:lstStyle>
          <a:p>
            <a:r>
              <a:rPr kumimoji="1" lang="en-US" altLang="zh-CN" dirty="0" smtClean="0"/>
              <a:t>Picture</a:t>
            </a:r>
            <a:endParaRPr kumimoji="1" lang="zh-CN" altLang="en-US" dirty="0"/>
          </a:p>
        </p:txBody>
      </p:sp>
      <p:pic>
        <p:nvPicPr>
          <p:cNvPr id="12" name="图片 11">
            <a:extLst>
              <a:ext uri="{FF2B5EF4-FFF2-40B4-BE49-F238E27FC236}">
                <a16:creationId xmlns:a16="http://schemas.microsoft.com/office/drawing/2014/main" id="{410DDD62-62CE-4944-AA12-51639D094C0D}"/>
              </a:ext>
            </a:extLst>
          </p:cNvPr>
          <p:cNvPicPr>
            <a:picLocks/>
          </p:cNvPicPr>
          <p:nvPr userDrawn="1"/>
        </p:nvPicPr>
        <p:blipFill rotWithShape="1">
          <a:blip r:embed="rId2"/>
          <a:srcRect r="269"/>
          <a:stretch/>
        </p:blipFill>
        <p:spPr>
          <a:xfrm>
            <a:off x="1219200" y="5322188"/>
            <a:ext cx="10972800" cy="182400"/>
          </a:xfrm>
          <a:prstGeom prst="rect">
            <a:avLst/>
          </a:prstGeom>
          <a:ln>
            <a:noFill/>
          </a:ln>
        </p:spPr>
      </p:pic>
      <p:sp>
        <p:nvSpPr>
          <p:cNvPr id="52" name="文本占位符 10">
            <a:extLst>
              <a:ext uri="{FF2B5EF4-FFF2-40B4-BE49-F238E27FC236}">
                <a16:creationId xmlns:a16="http://schemas.microsoft.com/office/drawing/2014/main" id="{67E3FB58-8C78-3E48-AB24-936A16C6B3B9}"/>
              </a:ext>
            </a:extLst>
          </p:cNvPr>
          <p:cNvSpPr>
            <a:spLocks noGrp="1"/>
          </p:cNvSpPr>
          <p:nvPr>
            <p:ph type="body" sz="quarter" idx="14" hasCustomPrompt="1"/>
          </p:nvPr>
        </p:nvSpPr>
        <p:spPr>
          <a:xfrm>
            <a:off x="1227773" y="6126554"/>
            <a:ext cx="9744000" cy="344710"/>
          </a:xfrm>
          <a:prstGeom prst="rect">
            <a:avLst/>
          </a:prstGeom>
        </p:spPr>
        <p:txBody>
          <a:bodyPr lIns="0" tIns="0" rIns="0" bIns="0">
            <a:spAutoFit/>
          </a:bodyPr>
          <a:lstStyle>
            <a:lvl1pPr marL="0" indent="0" algn="l" defTabSz="609585" rtl="0" eaLnBrk="1" latinLnBrk="0" hangingPunct="1">
              <a:buFontTx/>
              <a:buNone/>
              <a:defRPr kumimoji="1" lang="zh-CN" altLang="en-US" sz="1600" kern="1200" spc="67" dirty="0" smtClean="0">
                <a:solidFill>
                  <a:schemeClr val="tx1">
                    <a:lumMod val="75000"/>
                    <a:lumOff val="25000"/>
                  </a:schemeClr>
                </a:solidFill>
                <a:latin typeface="Calibri" panose="020F0502020204030204" pitchFamily="34" charset="0"/>
                <a:ea typeface="Microsoft YaHei" panose="020B0503020204020204" pitchFamily="34" charset="-122"/>
                <a:cs typeface="Calibri" panose="020F0502020204030204" pitchFamily="34" charset="0"/>
              </a:defRPr>
            </a:lvl1pPr>
            <a:lvl2pPr marL="457189" indent="0">
              <a:buFontTx/>
              <a:buNone/>
              <a:defRPr>
                <a:latin typeface="Microsoft YaHei" panose="020B0503020204020204" pitchFamily="34" charset="-122"/>
                <a:ea typeface="Microsoft YaHei" panose="020B0503020204020204" pitchFamily="34" charset="-122"/>
              </a:defRPr>
            </a:lvl2pPr>
            <a:lvl3pPr marL="914377" indent="0">
              <a:buFontTx/>
              <a:buNone/>
              <a:defRPr>
                <a:latin typeface="Microsoft YaHei" panose="020B0503020204020204" pitchFamily="34" charset="-122"/>
                <a:ea typeface="Microsoft YaHei" panose="020B0503020204020204" pitchFamily="34" charset="-122"/>
              </a:defRPr>
            </a:lvl3pPr>
            <a:lvl4pPr marL="1371566" indent="0">
              <a:buFontTx/>
              <a:buNone/>
              <a:defRPr>
                <a:latin typeface="Microsoft YaHei" panose="020B0503020204020204" pitchFamily="34" charset="-122"/>
                <a:ea typeface="Microsoft YaHei" panose="020B0503020204020204" pitchFamily="34" charset="-122"/>
              </a:defRPr>
            </a:lvl4pPr>
            <a:lvl5pPr marL="1828754" indent="0">
              <a:buFontTx/>
              <a:buNone/>
              <a:defRPr>
                <a:latin typeface="Microsoft YaHei" panose="020B0503020204020204" pitchFamily="34" charset="-122"/>
                <a:ea typeface="Microsoft YaHei" panose="020B0503020204020204" pitchFamily="34" charset="-122"/>
              </a:defRPr>
            </a:lvl5pPr>
          </a:lstStyle>
          <a:p>
            <a:pPr lvl="0"/>
            <a:r>
              <a:rPr kumimoji="1" lang="en-US" altLang="zh-CN" dirty="0" smtClean="0"/>
              <a:t>Time</a:t>
            </a:r>
            <a:endParaRPr kumimoji="1" lang="zh-CN" altLang="en-US" dirty="0"/>
          </a:p>
        </p:txBody>
      </p:sp>
      <p:pic>
        <p:nvPicPr>
          <p:cNvPr id="9" name="图片 8">
            <a:extLst>
              <a:ext uri="{FF2B5EF4-FFF2-40B4-BE49-F238E27FC236}">
                <a16:creationId xmlns:a16="http://schemas.microsoft.com/office/drawing/2014/main" id="{B274ECDF-A3F5-834C-BA77-8923F0F9C93F}"/>
              </a:ext>
            </a:extLst>
          </p:cNvPr>
          <p:cNvPicPr>
            <a:picLocks noChangeAspect="1"/>
          </p:cNvPicPr>
          <p:nvPr userDrawn="1"/>
        </p:nvPicPr>
        <p:blipFill>
          <a:blip r:embed="rId3"/>
          <a:stretch>
            <a:fillRect/>
          </a:stretch>
        </p:blipFill>
        <p:spPr>
          <a:xfrm>
            <a:off x="1182985" y="463782"/>
            <a:ext cx="1920000" cy="585599"/>
          </a:xfrm>
          <a:prstGeom prst="rect">
            <a:avLst/>
          </a:prstGeom>
        </p:spPr>
      </p:pic>
    </p:spTree>
    <p:extLst>
      <p:ext uri="{BB962C8B-B14F-4D97-AF65-F5344CB8AC3E}">
        <p14:creationId xmlns:p14="http://schemas.microsoft.com/office/powerpoint/2010/main" val="78489566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Content">
    <p:spTree>
      <p:nvGrpSpPr>
        <p:cNvPr id="1" name=""/>
        <p:cNvGrpSpPr/>
        <p:nvPr/>
      </p:nvGrpSpPr>
      <p:grpSpPr>
        <a:xfrm>
          <a:off x="0" y="0"/>
          <a:ext cx="0" cy="0"/>
          <a:chOff x="0" y="0"/>
          <a:chExt cx="0" cy="0"/>
        </a:xfrm>
      </p:grpSpPr>
      <p:pic>
        <p:nvPicPr>
          <p:cNvPr id="5" name="图片占位符 8"/>
          <p:cNvPicPr>
            <a:picLocks noChangeAspect="1"/>
          </p:cNvPicPr>
          <p:nvPr userDrawn="1"/>
        </p:nvPicPr>
        <p:blipFill rotWithShape="1">
          <a:blip r:embed="rId2" cstate="hqprint">
            <a:extLst>
              <a:ext uri="{28A0092B-C50C-407E-A947-70E740481C1C}">
                <a14:useLocalDpi xmlns:a14="http://schemas.microsoft.com/office/drawing/2010/main"/>
              </a:ext>
            </a:extLst>
          </a:blip>
          <a:srcRect t="34696" b="34696"/>
          <a:stretch/>
        </p:blipFill>
        <p:spPr>
          <a:xfrm>
            <a:off x="0" y="-21902"/>
            <a:ext cx="12192000" cy="1438294"/>
          </a:xfrm>
          <a:prstGeom prst="rect">
            <a:avLst/>
          </a:prstGeom>
        </p:spPr>
      </p:pic>
      <p:sp>
        <p:nvSpPr>
          <p:cNvPr id="6" name="矩形 5"/>
          <p:cNvSpPr/>
          <p:nvPr userDrawn="1"/>
        </p:nvSpPr>
        <p:spPr bwMode="auto">
          <a:xfrm>
            <a:off x="-1" y="-21902"/>
            <a:ext cx="12192001" cy="1438294"/>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Calibri" panose="020F0502020204030204" pitchFamily="34" charset="0"/>
              <a:ea typeface="宋体" pitchFamily="2" charset="-122"/>
              <a:cs typeface="Calibri" panose="020F0502020204030204" pitchFamily="34" charset="0"/>
            </a:endParaRPr>
          </a:p>
        </p:txBody>
      </p:sp>
      <p:pic>
        <p:nvPicPr>
          <p:cNvPr id="7" name="图片 6">
            <a:extLst>
              <a:ext uri="{FF2B5EF4-FFF2-40B4-BE49-F238E27FC236}">
                <a16:creationId xmlns:a16="http://schemas.microsoft.com/office/drawing/2014/main" id="{61142059-659B-F54B-A3E0-B90A683DC76D}"/>
              </a:ext>
            </a:extLst>
          </p:cNvPr>
          <p:cNvPicPr>
            <a:picLocks/>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11111"/>
          <a:stretch/>
        </p:blipFill>
        <p:spPr>
          <a:xfrm>
            <a:off x="0" y="1416392"/>
            <a:ext cx="12204000" cy="96000"/>
          </a:xfrm>
          <a:prstGeom prst="rect">
            <a:avLst/>
          </a:prstGeom>
        </p:spPr>
      </p:pic>
      <p:sp>
        <p:nvSpPr>
          <p:cNvPr id="8" name="文本占位符 3">
            <a:extLst>
              <a:ext uri="{FF2B5EF4-FFF2-40B4-BE49-F238E27FC236}">
                <a16:creationId xmlns:a16="http://schemas.microsoft.com/office/drawing/2014/main" id="{138F0D38-A2F8-674C-9315-E8297F185236}"/>
              </a:ext>
            </a:extLst>
          </p:cNvPr>
          <p:cNvSpPr>
            <a:spLocks noGrp="1"/>
          </p:cNvSpPr>
          <p:nvPr>
            <p:ph type="body" sz="quarter" idx="10" hasCustomPrompt="1"/>
          </p:nvPr>
        </p:nvSpPr>
        <p:spPr>
          <a:xfrm>
            <a:off x="1124778" y="2616013"/>
            <a:ext cx="930867" cy="912000"/>
          </a:xfrm>
          <a:prstGeom prst="rect">
            <a:avLst/>
          </a:prstGeom>
          <a:ln>
            <a:noFill/>
          </a:ln>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5400" b="1" kern="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a:t>01</a:t>
            </a:r>
            <a:endParaRPr kumimoji="1" lang="zh-CN" altLang="en-US" dirty="0"/>
          </a:p>
        </p:txBody>
      </p:sp>
      <p:sp>
        <p:nvSpPr>
          <p:cNvPr id="9" name="文本占位符 5">
            <a:extLst>
              <a:ext uri="{FF2B5EF4-FFF2-40B4-BE49-F238E27FC236}">
                <a16:creationId xmlns:a16="http://schemas.microsoft.com/office/drawing/2014/main" id="{26187857-4D16-B048-8D9B-6423B6A37833}"/>
              </a:ext>
            </a:extLst>
          </p:cNvPr>
          <p:cNvSpPr>
            <a:spLocks noGrp="1"/>
          </p:cNvSpPr>
          <p:nvPr>
            <p:ph type="body" sz="quarter" idx="11" hasCustomPrompt="1"/>
          </p:nvPr>
        </p:nvSpPr>
        <p:spPr>
          <a:xfrm>
            <a:off x="2218382" y="2676976"/>
            <a:ext cx="3360000" cy="443198"/>
          </a:xfrm>
          <a:prstGeom prst="rect">
            <a:avLst/>
          </a:prstGeom>
          <a:ln>
            <a:noFill/>
          </a:ln>
        </p:spPr>
        <p:txBody>
          <a:bodyPr wrap="square" lIns="0" tIns="0" rIns="0" b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pPr>
            <a:r>
              <a:rPr kumimoji="1" lang="en-US" altLang="zh-CN" dirty="0" smtClean="0"/>
              <a:t>Content</a:t>
            </a:r>
            <a:endParaRPr kumimoji="1" lang="zh-CN" altLang="en-US" dirty="0"/>
          </a:p>
        </p:txBody>
      </p:sp>
      <p:sp>
        <p:nvSpPr>
          <p:cNvPr id="10" name="文本占位符 5">
            <a:extLst>
              <a:ext uri="{FF2B5EF4-FFF2-40B4-BE49-F238E27FC236}">
                <a16:creationId xmlns:a16="http://schemas.microsoft.com/office/drawing/2014/main" id="{72335DE5-5088-7341-B0EF-44548B1D6B16}"/>
              </a:ext>
            </a:extLst>
          </p:cNvPr>
          <p:cNvSpPr>
            <a:spLocks noGrp="1"/>
          </p:cNvSpPr>
          <p:nvPr>
            <p:ph type="body" sz="quarter" idx="12" hasCustomPrompt="1"/>
          </p:nvPr>
        </p:nvSpPr>
        <p:spPr>
          <a:xfrm>
            <a:off x="2198927" y="3169545"/>
            <a:ext cx="3360000" cy="720000"/>
          </a:xfrm>
          <a:prstGeom prst="rect">
            <a:avLst/>
          </a:prstGeom>
          <a:ln>
            <a:noFill/>
          </a:ln>
        </p:spPr>
        <p:txBody>
          <a:bodyPr wrap="square"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11" name="文本占位符 3">
            <a:extLst>
              <a:ext uri="{FF2B5EF4-FFF2-40B4-BE49-F238E27FC236}">
                <a16:creationId xmlns:a16="http://schemas.microsoft.com/office/drawing/2014/main" id="{1295B3BA-4D0D-9F41-A3BB-37C77EE6D0E7}"/>
              </a:ext>
            </a:extLst>
          </p:cNvPr>
          <p:cNvSpPr>
            <a:spLocks noGrp="1"/>
          </p:cNvSpPr>
          <p:nvPr>
            <p:ph type="body" sz="quarter" idx="13" hasCustomPrompt="1"/>
          </p:nvPr>
        </p:nvSpPr>
        <p:spPr>
          <a:xfrm>
            <a:off x="1124778" y="4376364"/>
            <a:ext cx="930865" cy="912000"/>
          </a:xfrm>
          <a:prstGeom prst="rect">
            <a:avLst/>
          </a:prstGeom>
          <a:ln>
            <a:noFill/>
          </a:ln>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marL="0" lv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pPr>
            <a:r>
              <a:rPr kumimoji="1" lang="en-US" altLang="zh-CN" dirty="0"/>
              <a:t>02</a:t>
            </a:r>
            <a:endParaRPr kumimoji="1" lang="zh-CN" altLang="en-US" dirty="0"/>
          </a:p>
        </p:txBody>
      </p:sp>
      <p:sp>
        <p:nvSpPr>
          <p:cNvPr id="17" name="文本占位符 3">
            <a:extLst>
              <a:ext uri="{FF2B5EF4-FFF2-40B4-BE49-F238E27FC236}">
                <a16:creationId xmlns:a16="http://schemas.microsoft.com/office/drawing/2014/main" id="{B095529C-DBB2-474F-A945-48B87F4B44FD}"/>
              </a:ext>
            </a:extLst>
          </p:cNvPr>
          <p:cNvSpPr>
            <a:spLocks noGrp="1"/>
          </p:cNvSpPr>
          <p:nvPr>
            <p:ph type="body" sz="quarter" idx="19" hasCustomPrompt="1"/>
          </p:nvPr>
        </p:nvSpPr>
        <p:spPr>
          <a:xfrm>
            <a:off x="6439711" y="4376364"/>
            <a:ext cx="961365" cy="912000"/>
          </a:xfrm>
          <a:prstGeom prst="rect">
            <a:avLst/>
          </a:prstGeom>
          <a:ln>
            <a:noFill/>
          </a:ln>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en-US" altLang="zh-CN" sz="5400" b="1" kern="1200" baseline="0" dirty="0">
                <a:solidFill>
                  <a:schemeClr val="tx1">
                    <a:lumMod val="75000"/>
                    <a:lumOff val="25000"/>
                  </a:schemeClr>
                </a:solidFill>
                <a:latin typeface="Calibri" panose="020F0502020204030204" pitchFamily="34" charset="0"/>
                <a:ea typeface="Segoe UI" panose="020B0502040204020203"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marL="0" lv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pPr>
            <a:r>
              <a:rPr kumimoji="1" lang="en-US" altLang="zh-CN" dirty="0"/>
              <a:t>04</a:t>
            </a:r>
            <a:endParaRPr kumimoji="1" lang="zh-CN" altLang="en-US" dirty="0"/>
          </a:p>
        </p:txBody>
      </p:sp>
      <p:sp>
        <p:nvSpPr>
          <p:cNvPr id="20" name="文本框 19">
            <a:extLst>
              <a:ext uri="{FF2B5EF4-FFF2-40B4-BE49-F238E27FC236}">
                <a16:creationId xmlns:a16="http://schemas.microsoft.com/office/drawing/2014/main" id="{A37FE6B9-6977-6D4D-BEA3-21BBC6D598F6}"/>
              </a:ext>
            </a:extLst>
          </p:cNvPr>
          <p:cNvSpPr txBox="1"/>
          <p:nvPr userDrawn="1"/>
        </p:nvSpPr>
        <p:spPr>
          <a:xfrm>
            <a:off x="667240" y="458231"/>
            <a:ext cx="2776805" cy="615553"/>
          </a:xfrm>
          <a:prstGeom prst="rect">
            <a:avLst/>
          </a:prstGeom>
          <a:noFill/>
        </p:spPr>
        <p:txBody>
          <a:bodyPr wrap="square" lIns="0" tIns="0" rIns="0" bIns="0" rtlCol="0">
            <a:spAutoFit/>
          </a:bodyPr>
          <a:lstStyle/>
          <a:p>
            <a:pPr algn="dist"/>
            <a:r>
              <a:rPr kumimoji="1" lang="en-US" altLang="zh-CN" sz="4000" b="1" dirty="0" smtClean="0">
                <a:solidFill>
                  <a:schemeClr val="tx1">
                    <a:lumMod val="75000"/>
                    <a:lumOff val="25000"/>
                  </a:schemeClr>
                </a:solidFill>
                <a:latin typeface="Calibri" panose="020F0502020204030204" pitchFamily="34" charset="0"/>
                <a:ea typeface="Segoe UI" panose="020B0502040204020203" pitchFamily="34" charset="0"/>
                <a:cs typeface="Calibri" panose="020F0502020204030204" pitchFamily="34" charset="0"/>
              </a:rPr>
              <a:t>CONTENT</a:t>
            </a:r>
            <a:endParaRPr kumimoji="1" lang="zh-CN" altLang="en-US" sz="4000" b="1" dirty="0">
              <a:solidFill>
                <a:schemeClr val="tx1">
                  <a:lumMod val="75000"/>
                  <a:lumOff val="25000"/>
                </a:schemeClr>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21" name="文本占位符 5">
            <a:extLst>
              <a:ext uri="{FF2B5EF4-FFF2-40B4-BE49-F238E27FC236}">
                <a16:creationId xmlns:a16="http://schemas.microsoft.com/office/drawing/2014/main" id="{26187857-4D16-B048-8D9B-6423B6A37833}"/>
              </a:ext>
            </a:extLst>
          </p:cNvPr>
          <p:cNvSpPr>
            <a:spLocks noGrp="1"/>
          </p:cNvSpPr>
          <p:nvPr>
            <p:ph type="body" sz="quarter" idx="22" hasCustomPrompt="1"/>
          </p:nvPr>
        </p:nvSpPr>
        <p:spPr>
          <a:xfrm>
            <a:off x="2218382" y="4451227"/>
            <a:ext cx="3360000" cy="443198"/>
          </a:xfrm>
          <a:prstGeom prst="rect">
            <a:avLst/>
          </a:prstGeom>
          <a:ln>
            <a:noFill/>
          </a:ln>
        </p:spPr>
        <p:txBody>
          <a:bodyPr wrap="square" lIns="0" tIns="0" rIns="0" b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pPr>
            <a:r>
              <a:rPr kumimoji="1" lang="en-US" altLang="zh-CN" dirty="0" smtClean="0"/>
              <a:t>Content</a:t>
            </a:r>
            <a:endParaRPr kumimoji="1" lang="zh-CN" altLang="en-US" dirty="0"/>
          </a:p>
        </p:txBody>
      </p:sp>
      <p:sp>
        <p:nvSpPr>
          <p:cNvPr id="22" name="文本占位符 5">
            <a:extLst>
              <a:ext uri="{FF2B5EF4-FFF2-40B4-BE49-F238E27FC236}">
                <a16:creationId xmlns:a16="http://schemas.microsoft.com/office/drawing/2014/main" id="{72335DE5-5088-7341-B0EF-44548B1D6B16}"/>
              </a:ext>
            </a:extLst>
          </p:cNvPr>
          <p:cNvSpPr>
            <a:spLocks noGrp="1"/>
          </p:cNvSpPr>
          <p:nvPr>
            <p:ph type="body" sz="quarter" idx="23" hasCustomPrompt="1"/>
          </p:nvPr>
        </p:nvSpPr>
        <p:spPr>
          <a:xfrm>
            <a:off x="2198927" y="4943796"/>
            <a:ext cx="3360000" cy="720000"/>
          </a:xfrm>
          <a:prstGeom prst="rect">
            <a:avLst/>
          </a:prstGeom>
          <a:ln>
            <a:noFill/>
          </a:ln>
        </p:spPr>
        <p:txBody>
          <a:bodyPr wrap="square"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23" name="文本占位符 5">
            <a:extLst>
              <a:ext uri="{FF2B5EF4-FFF2-40B4-BE49-F238E27FC236}">
                <a16:creationId xmlns:a16="http://schemas.microsoft.com/office/drawing/2014/main" id="{26187857-4D16-B048-8D9B-6423B6A37833}"/>
              </a:ext>
            </a:extLst>
          </p:cNvPr>
          <p:cNvSpPr>
            <a:spLocks noGrp="1"/>
          </p:cNvSpPr>
          <p:nvPr>
            <p:ph type="body" sz="quarter" idx="24" hasCustomPrompt="1"/>
          </p:nvPr>
        </p:nvSpPr>
        <p:spPr>
          <a:xfrm>
            <a:off x="7577666" y="2676976"/>
            <a:ext cx="3360000" cy="443198"/>
          </a:xfrm>
          <a:prstGeom prst="rect">
            <a:avLst/>
          </a:prstGeom>
          <a:ln>
            <a:noFill/>
          </a:ln>
        </p:spPr>
        <p:txBody>
          <a:bodyPr wrap="square" lIns="0" tIns="0" rIns="0" b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pPr>
            <a:r>
              <a:rPr kumimoji="1" lang="en-US" altLang="zh-CN" dirty="0" smtClean="0"/>
              <a:t>Content</a:t>
            </a:r>
            <a:endParaRPr kumimoji="1" lang="zh-CN" altLang="en-US" dirty="0"/>
          </a:p>
        </p:txBody>
      </p:sp>
      <p:sp>
        <p:nvSpPr>
          <p:cNvPr id="24" name="文本占位符 5">
            <a:extLst>
              <a:ext uri="{FF2B5EF4-FFF2-40B4-BE49-F238E27FC236}">
                <a16:creationId xmlns:a16="http://schemas.microsoft.com/office/drawing/2014/main" id="{72335DE5-5088-7341-B0EF-44548B1D6B16}"/>
              </a:ext>
            </a:extLst>
          </p:cNvPr>
          <p:cNvSpPr>
            <a:spLocks noGrp="1"/>
          </p:cNvSpPr>
          <p:nvPr>
            <p:ph type="body" sz="quarter" idx="25" hasCustomPrompt="1"/>
          </p:nvPr>
        </p:nvSpPr>
        <p:spPr>
          <a:xfrm>
            <a:off x="7558211" y="3169545"/>
            <a:ext cx="3360000" cy="720000"/>
          </a:xfrm>
          <a:prstGeom prst="rect">
            <a:avLst/>
          </a:prstGeom>
          <a:ln>
            <a:noFill/>
          </a:ln>
        </p:spPr>
        <p:txBody>
          <a:bodyPr wrap="square"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25" name="文本占位符 5">
            <a:extLst>
              <a:ext uri="{FF2B5EF4-FFF2-40B4-BE49-F238E27FC236}">
                <a16:creationId xmlns:a16="http://schemas.microsoft.com/office/drawing/2014/main" id="{26187857-4D16-B048-8D9B-6423B6A37833}"/>
              </a:ext>
            </a:extLst>
          </p:cNvPr>
          <p:cNvSpPr>
            <a:spLocks noGrp="1"/>
          </p:cNvSpPr>
          <p:nvPr>
            <p:ph type="body" sz="quarter" idx="26" hasCustomPrompt="1"/>
          </p:nvPr>
        </p:nvSpPr>
        <p:spPr>
          <a:xfrm>
            <a:off x="7577666" y="4451227"/>
            <a:ext cx="3360000" cy="443198"/>
          </a:xfrm>
          <a:prstGeom prst="rect">
            <a:avLst/>
          </a:prstGeom>
          <a:ln>
            <a:noFill/>
          </a:ln>
        </p:spPr>
        <p:txBody>
          <a:bodyPr wrap="square" lIns="0" tIns="0" rIns="0" b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pPr>
            <a:r>
              <a:rPr kumimoji="1" lang="en-US" altLang="zh-CN" dirty="0" smtClean="0"/>
              <a:t>Content</a:t>
            </a:r>
            <a:endParaRPr kumimoji="1" lang="zh-CN" altLang="en-US" dirty="0"/>
          </a:p>
        </p:txBody>
      </p:sp>
      <p:sp>
        <p:nvSpPr>
          <p:cNvPr id="26" name="文本占位符 5">
            <a:extLst>
              <a:ext uri="{FF2B5EF4-FFF2-40B4-BE49-F238E27FC236}">
                <a16:creationId xmlns:a16="http://schemas.microsoft.com/office/drawing/2014/main" id="{72335DE5-5088-7341-B0EF-44548B1D6B16}"/>
              </a:ext>
            </a:extLst>
          </p:cNvPr>
          <p:cNvSpPr>
            <a:spLocks noGrp="1"/>
          </p:cNvSpPr>
          <p:nvPr>
            <p:ph type="body" sz="quarter" idx="27" hasCustomPrompt="1"/>
          </p:nvPr>
        </p:nvSpPr>
        <p:spPr>
          <a:xfrm>
            <a:off x="7558211" y="4943796"/>
            <a:ext cx="3360000" cy="720000"/>
          </a:xfrm>
          <a:prstGeom prst="rect">
            <a:avLst/>
          </a:prstGeom>
          <a:ln>
            <a:noFill/>
          </a:ln>
        </p:spPr>
        <p:txBody>
          <a:bodyPr wrap="square"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pic>
        <p:nvPicPr>
          <p:cNvPr id="18" name="图片 17">
            <a:extLst>
              <a:ext uri="{FF2B5EF4-FFF2-40B4-BE49-F238E27FC236}">
                <a16:creationId xmlns:a16="http://schemas.microsoft.com/office/drawing/2014/main" id="{3CB65DCF-A041-6145-9745-B0A228E768A4}"/>
              </a:ext>
            </a:extLst>
          </p:cNvPr>
          <p:cNvPicPr>
            <a:picLocks noChangeAspect="1"/>
          </p:cNvPicPr>
          <p:nvPr userDrawn="1"/>
        </p:nvPicPr>
        <p:blipFill>
          <a:blip r:embed="rId5"/>
          <a:stretch>
            <a:fillRect/>
          </a:stretch>
        </p:blipFill>
        <p:spPr>
          <a:xfrm>
            <a:off x="10214367" y="432000"/>
            <a:ext cx="1440000" cy="439200"/>
          </a:xfrm>
          <a:prstGeom prst="rect">
            <a:avLst/>
          </a:prstGeom>
        </p:spPr>
      </p:pic>
      <p:sp>
        <p:nvSpPr>
          <p:cNvPr id="19" name="文本占位符 3">
            <a:extLst>
              <a:ext uri="{FF2B5EF4-FFF2-40B4-BE49-F238E27FC236}">
                <a16:creationId xmlns:a16="http://schemas.microsoft.com/office/drawing/2014/main" id="{138F0D38-A2F8-674C-9315-E8297F185236}"/>
              </a:ext>
            </a:extLst>
          </p:cNvPr>
          <p:cNvSpPr>
            <a:spLocks noGrp="1"/>
          </p:cNvSpPr>
          <p:nvPr>
            <p:ph type="body" sz="quarter" idx="28" hasCustomPrompt="1"/>
          </p:nvPr>
        </p:nvSpPr>
        <p:spPr>
          <a:xfrm>
            <a:off x="6439711" y="2616013"/>
            <a:ext cx="930867" cy="912000"/>
          </a:xfrm>
          <a:prstGeom prst="rect">
            <a:avLst/>
          </a:prstGeom>
          <a:ln>
            <a:noFill/>
          </a:ln>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5400" b="1" kern="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03</a:t>
            </a:r>
            <a:endParaRPr kumimoji="1" lang="zh-CN" altLang="en-US" dirty="0"/>
          </a:p>
        </p:txBody>
      </p:sp>
    </p:spTree>
    <p:extLst>
      <p:ext uri="{BB962C8B-B14F-4D97-AF65-F5344CB8AC3E}">
        <p14:creationId xmlns:p14="http://schemas.microsoft.com/office/powerpoint/2010/main" val="31734289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2#Content">
    <p:spTree>
      <p:nvGrpSpPr>
        <p:cNvPr id="1" name=""/>
        <p:cNvGrpSpPr/>
        <p:nvPr/>
      </p:nvGrpSpPr>
      <p:grpSpPr>
        <a:xfrm>
          <a:off x="0" y="0"/>
          <a:ext cx="0" cy="0"/>
          <a:chOff x="0" y="0"/>
          <a:chExt cx="0" cy="0"/>
        </a:xfrm>
      </p:grpSpPr>
      <p:pic>
        <p:nvPicPr>
          <p:cNvPr id="5" name="图片占位符 8"/>
          <p:cNvPicPr>
            <a:picLocks noChangeAspect="1"/>
          </p:cNvPicPr>
          <p:nvPr userDrawn="1"/>
        </p:nvPicPr>
        <p:blipFill rotWithShape="1">
          <a:blip r:embed="rId2" cstate="hqprint">
            <a:extLst>
              <a:ext uri="{28A0092B-C50C-407E-A947-70E740481C1C}">
                <a14:useLocalDpi xmlns:a14="http://schemas.microsoft.com/office/drawing/2010/main"/>
              </a:ext>
            </a:extLst>
          </a:blip>
          <a:srcRect t="34696" b="34696"/>
          <a:stretch/>
        </p:blipFill>
        <p:spPr>
          <a:xfrm>
            <a:off x="0" y="-21902"/>
            <a:ext cx="12192000" cy="1438294"/>
          </a:xfrm>
          <a:prstGeom prst="rect">
            <a:avLst/>
          </a:prstGeom>
        </p:spPr>
      </p:pic>
      <p:sp>
        <p:nvSpPr>
          <p:cNvPr id="21" name="文本占位符 3">
            <a:extLst>
              <a:ext uri="{FF2B5EF4-FFF2-40B4-BE49-F238E27FC236}">
                <a16:creationId xmlns:a16="http://schemas.microsoft.com/office/drawing/2014/main" id="{138F0D38-A2F8-674C-9315-E8297F185236}"/>
              </a:ext>
            </a:extLst>
          </p:cNvPr>
          <p:cNvSpPr>
            <a:spLocks noGrp="1"/>
          </p:cNvSpPr>
          <p:nvPr>
            <p:ph type="body" sz="quarter" idx="10" hasCustomPrompt="1"/>
          </p:nvPr>
        </p:nvSpPr>
        <p:spPr>
          <a:xfrm>
            <a:off x="1831086" y="2057584"/>
            <a:ext cx="768000" cy="912000"/>
          </a:xfrm>
          <a:prstGeom prst="rect">
            <a:avLst/>
          </a:prstGeom>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4800" b="1" kern="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a:t>01</a:t>
            </a:r>
            <a:endParaRPr kumimoji="1" lang="zh-CN" altLang="en-US" dirty="0"/>
          </a:p>
        </p:txBody>
      </p:sp>
      <p:sp>
        <p:nvSpPr>
          <p:cNvPr id="22" name="文本占位符 5">
            <a:extLst>
              <a:ext uri="{FF2B5EF4-FFF2-40B4-BE49-F238E27FC236}">
                <a16:creationId xmlns:a16="http://schemas.microsoft.com/office/drawing/2014/main" id="{26187857-4D16-B048-8D9B-6423B6A37833}"/>
              </a:ext>
            </a:extLst>
          </p:cNvPr>
          <p:cNvSpPr>
            <a:spLocks noGrp="1"/>
          </p:cNvSpPr>
          <p:nvPr>
            <p:ph type="body" sz="quarter" idx="11" hasCustomPrompt="1"/>
          </p:nvPr>
        </p:nvSpPr>
        <p:spPr>
          <a:xfrm>
            <a:off x="595086" y="3069457"/>
            <a:ext cx="3240000" cy="443198"/>
          </a:xfrm>
          <a:prstGeom prst="rect">
            <a:avLst/>
          </a:prstGeom>
        </p:spPr>
        <p:txBody>
          <a:bodyPr wrap="square" lIns="0" tIns="0" rIns="0" bIns="0">
            <a:sp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Content</a:t>
            </a:r>
            <a:endParaRPr kumimoji="1" lang="zh-CN" altLang="en-US" dirty="0"/>
          </a:p>
        </p:txBody>
      </p:sp>
      <p:sp>
        <p:nvSpPr>
          <p:cNvPr id="23" name="文本占位符 5">
            <a:extLst>
              <a:ext uri="{FF2B5EF4-FFF2-40B4-BE49-F238E27FC236}">
                <a16:creationId xmlns:a16="http://schemas.microsoft.com/office/drawing/2014/main" id="{72335DE5-5088-7341-B0EF-44548B1D6B16}"/>
              </a:ext>
            </a:extLst>
          </p:cNvPr>
          <p:cNvSpPr>
            <a:spLocks noGrp="1"/>
          </p:cNvSpPr>
          <p:nvPr>
            <p:ph type="body" sz="quarter" idx="12" hasCustomPrompt="1"/>
          </p:nvPr>
        </p:nvSpPr>
        <p:spPr>
          <a:xfrm>
            <a:off x="595086" y="3542570"/>
            <a:ext cx="3240000" cy="720000"/>
          </a:xfrm>
          <a:prstGeom prst="rect">
            <a:avLst/>
          </a:prstGeom>
        </p:spPr>
        <p:txBody>
          <a:bodyPr wrap="square" lIns="0" tIns="0" rIns="0" bIns="0">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24" name="文本占位符 3">
            <a:extLst>
              <a:ext uri="{FF2B5EF4-FFF2-40B4-BE49-F238E27FC236}">
                <a16:creationId xmlns:a16="http://schemas.microsoft.com/office/drawing/2014/main" id="{138F0D38-A2F8-674C-9315-E8297F185236}"/>
              </a:ext>
            </a:extLst>
          </p:cNvPr>
          <p:cNvSpPr>
            <a:spLocks noGrp="1"/>
          </p:cNvSpPr>
          <p:nvPr>
            <p:ph type="body" sz="quarter" idx="13" hasCustomPrompt="1"/>
          </p:nvPr>
        </p:nvSpPr>
        <p:spPr>
          <a:xfrm>
            <a:off x="5600264" y="2057584"/>
            <a:ext cx="768000" cy="912000"/>
          </a:xfrm>
          <a:prstGeom prst="rect">
            <a:avLst/>
          </a:prstGeom>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4800" b="1" kern="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02</a:t>
            </a:r>
            <a:endParaRPr kumimoji="1" lang="zh-CN" altLang="en-US" dirty="0"/>
          </a:p>
        </p:txBody>
      </p:sp>
      <p:sp>
        <p:nvSpPr>
          <p:cNvPr id="25" name="文本占位符 5">
            <a:extLst>
              <a:ext uri="{FF2B5EF4-FFF2-40B4-BE49-F238E27FC236}">
                <a16:creationId xmlns:a16="http://schemas.microsoft.com/office/drawing/2014/main" id="{26187857-4D16-B048-8D9B-6423B6A37833}"/>
              </a:ext>
            </a:extLst>
          </p:cNvPr>
          <p:cNvSpPr>
            <a:spLocks noGrp="1"/>
          </p:cNvSpPr>
          <p:nvPr>
            <p:ph type="body" sz="quarter" idx="14" hasCustomPrompt="1"/>
          </p:nvPr>
        </p:nvSpPr>
        <p:spPr>
          <a:xfrm>
            <a:off x="4364264" y="3069457"/>
            <a:ext cx="3240000" cy="443198"/>
          </a:xfrm>
          <a:prstGeom prst="rect">
            <a:avLst/>
          </a:prstGeom>
        </p:spPr>
        <p:txBody>
          <a:bodyPr wrap="square" lIns="0" tIns="0" rIns="0" bIns="0">
            <a:sp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Content</a:t>
            </a:r>
            <a:endParaRPr kumimoji="1" lang="zh-CN" altLang="en-US" dirty="0"/>
          </a:p>
        </p:txBody>
      </p:sp>
      <p:sp>
        <p:nvSpPr>
          <p:cNvPr id="26" name="文本占位符 5">
            <a:extLst>
              <a:ext uri="{FF2B5EF4-FFF2-40B4-BE49-F238E27FC236}">
                <a16:creationId xmlns:a16="http://schemas.microsoft.com/office/drawing/2014/main" id="{72335DE5-5088-7341-B0EF-44548B1D6B16}"/>
              </a:ext>
            </a:extLst>
          </p:cNvPr>
          <p:cNvSpPr>
            <a:spLocks noGrp="1"/>
          </p:cNvSpPr>
          <p:nvPr>
            <p:ph type="body" sz="quarter" idx="15" hasCustomPrompt="1"/>
          </p:nvPr>
        </p:nvSpPr>
        <p:spPr>
          <a:xfrm>
            <a:off x="4364264" y="3542570"/>
            <a:ext cx="3240000" cy="720000"/>
          </a:xfrm>
          <a:prstGeom prst="rect">
            <a:avLst/>
          </a:prstGeom>
        </p:spPr>
        <p:txBody>
          <a:bodyPr wrap="square" lIns="0" tIns="0" rIns="0" bIns="0">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27" name="文本占位符 3">
            <a:extLst>
              <a:ext uri="{FF2B5EF4-FFF2-40B4-BE49-F238E27FC236}">
                <a16:creationId xmlns:a16="http://schemas.microsoft.com/office/drawing/2014/main" id="{138F0D38-A2F8-674C-9315-E8297F185236}"/>
              </a:ext>
            </a:extLst>
          </p:cNvPr>
          <p:cNvSpPr>
            <a:spLocks noGrp="1"/>
          </p:cNvSpPr>
          <p:nvPr>
            <p:ph type="body" sz="quarter" idx="16" hasCustomPrompt="1"/>
          </p:nvPr>
        </p:nvSpPr>
        <p:spPr>
          <a:xfrm>
            <a:off x="9369443" y="2057584"/>
            <a:ext cx="768000" cy="912000"/>
          </a:xfrm>
          <a:prstGeom prst="rect">
            <a:avLst/>
          </a:prstGeom>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4800" b="1" kern="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03</a:t>
            </a:r>
            <a:endParaRPr kumimoji="1" lang="zh-CN" altLang="en-US" dirty="0"/>
          </a:p>
        </p:txBody>
      </p:sp>
      <p:sp>
        <p:nvSpPr>
          <p:cNvPr id="28" name="文本占位符 5">
            <a:extLst>
              <a:ext uri="{FF2B5EF4-FFF2-40B4-BE49-F238E27FC236}">
                <a16:creationId xmlns:a16="http://schemas.microsoft.com/office/drawing/2014/main" id="{26187857-4D16-B048-8D9B-6423B6A37833}"/>
              </a:ext>
            </a:extLst>
          </p:cNvPr>
          <p:cNvSpPr>
            <a:spLocks noGrp="1"/>
          </p:cNvSpPr>
          <p:nvPr>
            <p:ph type="body" sz="quarter" idx="17" hasCustomPrompt="1"/>
          </p:nvPr>
        </p:nvSpPr>
        <p:spPr>
          <a:xfrm>
            <a:off x="8133443" y="3069457"/>
            <a:ext cx="3240000" cy="443198"/>
          </a:xfrm>
          <a:prstGeom prst="rect">
            <a:avLst/>
          </a:prstGeom>
        </p:spPr>
        <p:txBody>
          <a:bodyPr wrap="square" lIns="0" tIns="0" rIns="0" bIns="0">
            <a:sp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Content</a:t>
            </a:r>
            <a:endParaRPr kumimoji="1" lang="zh-CN" altLang="en-US" dirty="0"/>
          </a:p>
        </p:txBody>
      </p:sp>
      <p:sp>
        <p:nvSpPr>
          <p:cNvPr id="29" name="文本占位符 5">
            <a:extLst>
              <a:ext uri="{FF2B5EF4-FFF2-40B4-BE49-F238E27FC236}">
                <a16:creationId xmlns:a16="http://schemas.microsoft.com/office/drawing/2014/main" id="{72335DE5-5088-7341-B0EF-44548B1D6B16}"/>
              </a:ext>
            </a:extLst>
          </p:cNvPr>
          <p:cNvSpPr>
            <a:spLocks noGrp="1"/>
          </p:cNvSpPr>
          <p:nvPr>
            <p:ph type="body" sz="quarter" idx="18" hasCustomPrompt="1"/>
          </p:nvPr>
        </p:nvSpPr>
        <p:spPr>
          <a:xfrm>
            <a:off x="8133443" y="3542570"/>
            <a:ext cx="3240000" cy="720000"/>
          </a:xfrm>
          <a:prstGeom prst="rect">
            <a:avLst/>
          </a:prstGeom>
        </p:spPr>
        <p:txBody>
          <a:bodyPr wrap="square" lIns="0" tIns="0" rIns="0" bIns="0">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30" name="文本占位符 3">
            <a:extLst>
              <a:ext uri="{FF2B5EF4-FFF2-40B4-BE49-F238E27FC236}">
                <a16:creationId xmlns:a16="http://schemas.microsoft.com/office/drawing/2014/main" id="{138F0D38-A2F8-674C-9315-E8297F185236}"/>
              </a:ext>
            </a:extLst>
          </p:cNvPr>
          <p:cNvSpPr>
            <a:spLocks noGrp="1"/>
          </p:cNvSpPr>
          <p:nvPr>
            <p:ph type="body" sz="quarter" idx="19" hasCustomPrompt="1"/>
          </p:nvPr>
        </p:nvSpPr>
        <p:spPr>
          <a:xfrm>
            <a:off x="1831086" y="4398013"/>
            <a:ext cx="768000" cy="912000"/>
          </a:xfrm>
          <a:prstGeom prst="rect">
            <a:avLst/>
          </a:prstGeom>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4800" b="1" kern="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04</a:t>
            </a:r>
            <a:endParaRPr kumimoji="1" lang="zh-CN" altLang="en-US" dirty="0"/>
          </a:p>
        </p:txBody>
      </p:sp>
      <p:sp>
        <p:nvSpPr>
          <p:cNvPr id="31" name="文本占位符 5">
            <a:extLst>
              <a:ext uri="{FF2B5EF4-FFF2-40B4-BE49-F238E27FC236}">
                <a16:creationId xmlns:a16="http://schemas.microsoft.com/office/drawing/2014/main" id="{26187857-4D16-B048-8D9B-6423B6A37833}"/>
              </a:ext>
            </a:extLst>
          </p:cNvPr>
          <p:cNvSpPr>
            <a:spLocks noGrp="1"/>
          </p:cNvSpPr>
          <p:nvPr>
            <p:ph type="body" sz="quarter" idx="20" hasCustomPrompt="1"/>
          </p:nvPr>
        </p:nvSpPr>
        <p:spPr>
          <a:xfrm>
            <a:off x="595086" y="5409886"/>
            <a:ext cx="3240000" cy="443198"/>
          </a:xfrm>
          <a:prstGeom prst="rect">
            <a:avLst/>
          </a:prstGeom>
        </p:spPr>
        <p:txBody>
          <a:bodyPr wrap="square" lIns="0" tIns="0" rIns="0" bIns="0">
            <a:sp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Content</a:t>
            </a:r>
            <a:endParaRPr kumimoji="1" lang="zh-CN" altLang="en-US" dirty="0"/>
          </a:p>
        </p:txBody>
      </p:sp>
      <p:sp>
        <p:nvSpPr>
          <p:cNvPr id="32" name="文本占位符 5">
            <a:extLst>
              <a:ext uri="{FF2B5EF4-FFF2-40B4-BE49-F238E27FC236}">
                <a16:creationId xmlns:a16="http://schemas.microsoft.com/office/drawing/2014/main" id="{72335DE5-5088-7341-B0EF-44548B1D6B16}"/>
              </a:ext>
            </a:extLst>
          </p:cNvPr>
          <p:cNvSpPr>
            <a:spLocks noGrp="1"/>
          </p:cNvSpPr>
          <p:nvPr>
            <p:ph type="body" sz="quarter" idx="21" hasCustomPrompt="1"/>
          </p:nvPr>
        </p:nvSpPr>
        <p:spPr>
          <a:xfrm>
            <a:off x="595086" y="5882999"/>
            <a:ext cx="3240000" cy="720000"/>
          </a:xfrm>
          <a:prstGeom prst="rect">
            <a:avLst/>
          </a:prstGeom>
        </p:spPr>
        <p:txBody>
          <a:bodyPr wrap="square" lIns="0" tIns="0" rIns="0" bIns="0">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
        <p:nvSpPr>
          <p:cNvPr id="33" name="文本占位符 3">
            <a:extLst>
              <a:ext uri="{FF2B5EF4-FFF2-40B4-BE49-F238E27FC236}">
                <a16:creationId xmlns:a16="http://schemas.microsoft.com/office/drawing/2014/main" id="{138F0D38-A2F8-674C-9315-E8297F185236}"/>
              </a:ext>
            </a:extLst>
          </p:cNvPr>
          <p:cNvSpPr>
            <a:spLocks noGrp="1"/>
          </p:cNvSpPr>
          <p:nvPr>
            <p:ph type="body" sz="quarter" idx="22" hasCustomPrompt="1"/>
          </p:nvPr>
        </p:nvSpPr>
        <p:spPr>
          <a:xfrm>
            <a:off x="5600264" y="4398013"/>
            <a:ext cx="768000" cy="912000"/>
          </a:xfrm>
          <a:prstGeom prst="rect">
            <a:avLst/>
          </a:prstGeom>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4800" b="1" kern="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05</a:t>
            </a:r>
            <a:endParaRPr kumimoji="1" lang="zh-CN" altLang="en-US" dirty="0"/>
          </a:p>
        </p:txBody>
      </p:sp>
      <p:sp>
        <p:nvSpPr>
          <p:cNvPr id="34" name="文本占位符 5">
            <a:extLst>
              <a:ext uri="{FF2B5EF4-FFF2-40B4-BE49-F238E27FC236}">
                <a16:creationId xmlns:a16="http://schemas.microsoft.com/office/drawing/2014/main" id="{26187857-4D16-B048-8D9B-6423B6A37833}"/>
              </a:ext>
            </a:extLst>
          </p:cNvPr>
          <p:cNvSpPr>
            <a:spLocks noGrp="1"/>
          </p:cNvSpPr>
          <p:nvPr>
            <p:ph type="body" sz="quarter" idx="23" hasCustomPrompt="1"/>
          </p:nvPr>
        </p:nvSpPr>
        <p:spPr>
          <a:xfrm>
            <a:off x="4364264" y="5409886"/>
            <a:ext cx="3240000" cy="443198"/>
          </a:xfrm>
          <a:prstGeom prst="rect">
            <a:avLst/>
          </a:prstGeom>
        </p:spPr>
        <p:txBody>
          <a:bodyPr wrap="square" lIns="0" tIns="0" rIns="0" bIns="0">
            <a:sp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Content</a:t>
            </a:r>
            <a:endParaRPr kumimoji="1" lang="zh-CN" altLang="en-US" dirty="0"/>
          </a:p>
        </p:txBody>
      </p:sp>
      <p:sp>
        <p:nvSpPr>
          <p:cNvPr id="35" name="文本占位符 5">
            <a:extLst>
              <a:ext uri="{FF2B5EF4-FFF2-40B4-BE49-F238E27FC236}">
                <a16:creationId xmlns:a16="http://schemas.microsoft.com/office/drawing/2014/main" id="{72335DE5-5088-7341-B0EF-44548B1D6B16}"/>
              </a:ext>
            </a:extLst>
          </p:cNvPr>
          <p:cNvSpPr>
            <a:spLocks noGrp="1"/>
          </p:cNvSpPr>
          <p:nvPr>
            <p:ph type="body" sz="quarter" idx="24" hasCustomPrompt="1"/>
          </p:nvPr>
        </p:nvSpPr>
        <p:spPr>
          <a:xfrm>
            <a:off x="4364264" y="5882999"/>
            <a:ext cx="3240000" cy="720000"/>
          </a:xfrm>
          <a:prstGeom prst="rect">
            <a:avLst/>
          </a:prstGeom>
        </p:spPr>
        <p:txBody>
          <a:bodyPr wrap="square" lIns="0" tIns="0" rIns="0" bIns="0">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cxnSp>
        <p:nvCxnSpPr>
          <p:cNvPr id="3" name="直接连接符 2"/>
          <p:cNvCxnSpPr/>
          <p:nvPr userDrawn="1"/>
        </p:nvCxnSpPr>
        <p:spPr bwMode="auto">
          <a:xfrm>
            <a:off x="1831086" y="2969584"/>
            <a:ext cx="768000" cy="0"/>
          </a:xfrm>
          <a:prstGeom prst="line">
            <a:avLst/>
          </a:prstGeom>
          <a:solidFill>
            <a:schemeClr val="accent1"/>
          </a:solidFill>
          <a:ln w="15875" cap="flat" cmpd="sng" algn="ctr">
            <a:solidFill>
              <a:schemeClr val="bg1">
                <a:lumMod val="50000"/>
              </a:schemeClr>
            </a:solidFill>
            <a:prstDash val="solid"/>
            <a:round/>
            <a:headEnd type="none" w="med" len="med"/>
            <a:tailEnd type="none" w="med" len="med"/>
          </a:ln>
          <a:effectLst/>
        </p:spPr>
      </p:cxnSp>
      <p:sp>
        <p:nvSpPr>
          <p:cNvPr id="39" name="文本框 38">
            <a:extLst>
              <a:ext uri="{FF2B5EF4-FFF2-40B4-BE49-F238E27FC236}">
                <a16:creationId xmlns:a16="http://schemas.microsoft.com/office/drawing/2014/main" id="{A37FE6B9-6977-6D4D-BEA3-21BBC6D598F6}"/>
              </a:ext>
            </a:extLst>
          </p:cNvPr>
          <p:cNvSpPr txBox="1"/>
          <p:nvPr userDrawn="1"/>
        </p:nvSpPr>
        <p:spPr>
          <a:xfrm>
            <a:off x="667240" y="458231"/>
            <a:ext cx="2776805" cy="615553"/>
          </a:xfrm>
          <a:prstGeom prst="rect">
            <a:avLst/>
          </a:prstGeom>
          <a:noFill/>
        </p:spPr>
        <p:txBody>
          <a:bodyPr wrap="square" lIns="0" tIns="0" rIns="0" bIns="0" rtlCol="0">
            <a:spAutoFit/>
          </a:bodyPr>
          <a:lstStyle/>
          <a:p>
            <a:pPr algn="dist"/>
            <a:r>
              <a:rPr kumimoji="1" lang="en-US" altLang="zh-CN" sz="4000" b="1" dirty="0" smtClean="0">
                <a:solidFill>
                  <a:schemeClr val="bg1"/>
                </a:solidFill>
                <a:latin typeface="Calibri" panose="020F0502020204030204" pitchFamily="34" charset="0"/>
                <a:ea typeface="Segoe UI" panose="020B0502040204020203" pitchFamily="34" charset="0"/>
                <a:cs typeface="Calibri" panose="020F0502020204030204" pitchFamily="34" charset="0"/>
              </a:rPr>
              <a:t>CONTENT</a:t>
            </a:r>
            <a:endParaRPr kumimoji="1" lang="zh-CN" altLang="en-US" sz="4000" b="1"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40" name="图片 39">
            <a:extLst>
              <a:ext uri="{FF2B5EF4-FFF2-40B4-BE49-F238E27FC236}">
                <a16:creationId xmlns:a16="http://schemas.microsoft.com/office/drawing/2014/main" id="{3CB65DCF-A041-6145-9745-B0A228E768A4}"/>
              </a:ext>
            </a:extLst>
          </p:cNvPr>
          <p:cNvPicPr>
            <a:picLocks noChangeAspect="1"/>
          </p:cNvPicPr>
          <p:nvPr userDrawn="1"/>
        </p:nvPicPr>
        <p:blipFill>
          <a:blip r:embed="rId3"/>
          <a:stretch>
            <a:fillRect/>
          </a:stretch>
        </p:blipFill>
        <p:spPr>
          <a:xfrm>
            <a:off x="10214367" y="432000"/>
            <a:ext cx="1440000" cy="439200"/>
          </a:xfrm>
          <a:prstGeom prst="rect">
            <a:avLst/>
          </a:prstGeom>
        </p:spPr>
      </p:pic>
      <p:cxnSp>
        <p:nvCxnSpPr>
          <p:cNvPr id="41" name="直接连接符 40"/>
          <p:cNvCxnSpPr/>
          <p:nvPr userDrawn="1"/>
        </p:nvCxnSpPr>
        <p:spPr bwMode="auto">
          <a:xfrm>
            <a:off x="5600264" y="2978717"/>
            <a:ext cx="768000" cy="0"/>
          </a:xfrm>
          <a:prstGeom prst="line">
            <a:avLst/>
          </a:prstGeom>
          <a:solidFill>
            <a:schemeClr val="accent1"/>
          </a:solidFill>
          <a:ln w="15875" cap="flat" cmpd="sng" algn="ctr">
            <a:solidFill>
              <a:schemeClr val="bg1">
                <a:lumMod val="50000"/>
              </a:schemeClr>
            </a:solidFill>
            <a:prstDash val="solid"/>
            <a:round/>
            <a:headEnd type="none" w="med" len="med"/>
            <a:tailEnd type="none" w="med" len="med"/>
          </a:ln>
          <a:effectLst/>
        </p:spPr>
      </p:cxnSp>
      <p:cxnSp>
        <p:nvCxnSpPr>
          <p:cNvPr id="42" name="直接连接符 41"/>
          <p:cNvCxnSpPr/>
          <p:nvPr userDrawn="1"/>
        </p:nvCxnSpPr>
        <p:spPr bwMode="auto">
          <a:xfrm>
            <a:off x="9369443" y="2978717"/>
            <a:ext cx="768000" cy="0"/>
          </a:xfrm>
          <a:prstGeom prst="line">
            <a:avLst/>
          </a:prstGeom>
          <a:solidFill>
            <a:schemeClr val="accent1"/>
          </a:solidFill>
          <a:ln w="15875" cap="flat" cmpd="sng" algn="ctr">
            <a:solidFill>
              <a:schemeClr val="bg1">
                <a:lumMod val="50000"/>
              </a:schemeClr>
            </a:solidFill>
            <a:prstDash val="solid"/>
            <a:round/>
            <a:headEnd type="none" w="med" len="med"/>
            <a:tailEnd type="none" w="med" len="med"/>
          </a:ln>
          <a:effectLst/>
        </p:spPr>
      </p:cxnSp>
      <p:sp>
        <p:nvSpPr>
          <p:cNvPr id="46" name="文本占位符 3">
            <a:extLst>
              <a:ext uri="{FF2B5EF4-FFF2-40B4-BE49-F238E27FC236}">
                <a16:creationId xmlns:a16="http://schemas.microsoft.com/office/drawing/2014/main" id="{138F0D38-A2F8-674C-9315-E8297F185236}"/>
              </a:ext>
            </a:extLst>
          </p:cNvPr>
          <p:cNvSpPr>
            <a:spLocks noGrp="1"/>
          </p:cNvSpPr>
          <p:nvPr>
            <p:ph type="body" sz="quarter" idx="25" hasCustomPrompt="1"/>
          </p:nvPr>
        </p:nvSpPr>
        <p:spPr>
          <a:xfrm>
            <a:off x="9369443" y="4398013"/>
            <a:ext cx="768000" cy="912000"/>
          </a:xfrm>
          <a:prstGeom prst="rect">
            <a:avLst/>
          </a:prstGeom>
        </p:spPr>
        <p:txBody>
          <a:bodyPr lIns="0" tIns="0" rIns="0" bIns="0">
            <a:noAutofit/>
          </a:bodyPr>
          <a:lstStyle>
            <a:lvl1pPr marL="0" indent="0" algn="l" defTabSz="914377" rtl="0" eaLnBrk="1" latinLnBrk="0" hangingPunct="1">
              <a:lnSpc>
                <a:spcPts val="7998"/>
              </a:lnSpc>
              <a:spcBef>
                <a:spcPts val="1000"/>
              </a:spcBef>
              <a:buFont typeface="Arial" panose="020B0604020202020204" pitchFamily="34" charset="0"/>
              <a:buNone/>
              <a:defRPr kumimoji="1" lang="zh-CN" altLang="en-US" sz="4800" b="1" kern="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05</a:t>
            </a:r>
            <a:endParaRPr kumimoji="1" lang="zh-CN" altLang="en-US" dirty="0"/>
          </a:p>
        </p:txBody>
      </p:sp>
      <p:sp>
        <p:nvSpPr>
          <p:cNvPr id="47" name="文本占位符 5">
            <a:extLst>
              <a:ext uri="{FF2B5EF4-FFF2-40B4-BE49-F238E27FC236}">
                <a16:creationId xmlns:a16="http://schemas.microsoft.com/office/drawing/2014/main" id="{26187857-4D16-B048-8D9B-6423B6A37833}"/>
              </a:ext>
            </a:extLst>
          </p:cNvPr>
          <p:cNvSpPr>
            <a:spLocks noGrp="1"/>
          </p:cNvSpPr>
          <p:nvPr>
            <p:ph type="body" sz="quarter" idx="26" hasCustomPrompt="1"/>
          </p:nvPr>
        </p:nvSpPr>
        <p:spPr>
          <a:xfrm>
            <a:off x="8133443" y="5409886"/>
            <a:ext cx="3240000" cy="443198"/>
          </a:xfrm>
          <a:prstGeom prst="rect">
            <a:avLst/>
          </a:prstGeom>
        </p:spPr>
        <p:txBody>
          <a:bodyPr wrap="square" lIns="0" tIns="0" rIns="0" bIns="0">
            <a:sp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Content</a:t>
            </a:r>
            <a:endParaRPr kumimoji="1" lang="zh-CN" altLang="en-US" dirty="0"/>
          </a:p>
        </p:txBody>
      </p:sp>
      <p:sp>
        <p:nvSpPr>
          <p:cNvPr id="48" name="文本占位符 5">
            <a:extLst>
              <a:ext uri="{FF2B5EF4-FFF2-40B4-BE49-F238E27FC236}">
                <a16:creationId xmlns:a16="http://schemas.microsoft.com/office/drawing/2014/main" id="{72335DE5-5088-7341-B0EF-44548B1D6B16}"/>
              </a:ext>
            </a:extLst>
          </p:cNvPr>
          <p:cNvSpPr>
            <a:spLocks noGrp="1"/>
          </p:cNvSpPr>
          <p:nvPr>
            <p:ph type="body" sz="quarter" idx="27" hasCustomPrompt="1"/>
          </p:nvPr>
        </p:nvSpPr>
        <p:spPr>
          <a:xfrm>
            <a:off x="8133443" y="5882999"/>
            <a:ext cx="3240000" cy="720000"/>
          </a:xfrm>
          <a:prstGeom prst="rect">
            <a:avLst/>
          </a:prstGeom>
        </p:spPr>
        <p:txBody>
          <a:bodyPr wrap="square" lIns="0" tIns="0" rIns="0" bIns="0">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kumimoji="1" lang="en-US" altLang="zh-CN" dirty="0" smtClean="0"/>
              <a:t>Description</a:t>
            </a:r>
            <a:endParaRPr kumimoji="1" lang="zh-CN" altLang="en-US" dirty="0"/>
          </a:p>
        </p:txBody>
      </p:sp>
    </p:spTree>
    <p:extLst>
      <p:ext uri="{BB962C8B-B14F-4D97-AF65-F5344CB8AC3E}">
        <p14:creationId xmlns:p14="http://schemas.microsoft.com/office/powerpoint/2010/main" val="22878670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Title and Text">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en-US" altLang="zh-CN" dirty="0" smtClean="0"/>
              <a:t>Title</a:t>
            </a:r>
            <a:endParaRPr lang="en-US" dirty="0"/>
          </a:p>
        </p:txBody>
      </p:sp>
      <p:sp>
        <p:nvSpPr>
          <p:cNvPr id="7" name="内容占位符 6"/>
          <p:cNvSpPr>
            <a:spLocks noGrp="1"/>
          </p:cNvSpPr>
          <p:nvPr>
            <p:ph sz="quarter" idx="10" hasCustomPrompt="1"/>
          </p:nvPr>
        </p:nvSpPr>
        <p:spPr>
          <a:xfrm>
            <a:off x="849313" y="1300363"/>
            <a:ext cx="10504487" cy="4876600"/>
          </a:xfrm>
        </p:spPr>
        <p:txBody>
          <a:bodyPr/>
          <a:lstStyle/>
          <a:p>
            <a:pPr lvl="0"/>
            <a:r>
              <a:rPr lang="en-US" altLang="zh-CN" dirty="0" smtClean="0"/>
              <a:t>Text1</a:t>
            </a:r>
            <a:endParaRPr lang="zh-CN" altLang="en-US" dirty="0" smtClean="0"/>
          </a:p>
          <a:p>
            <a:pPr lvl="1"/>
            <a:r>
              <a:rPr lang="en-US" altLang="zh-CN" dirty="0" smtClean="0"/>
              <a:t>Text2</a:t>
            </a:r>
            <a:endParaRPr lang="zh-CN" altLang="en-US" dirty="0" smtClean="0"/>
          </a:p>
          <a:p>
            <a:pPr lvl="2"/>
            <a:r>
              <a:rPr lang="en-US" altLang="zh-CN" dirty="0" smtClean="0"/>
              <a:t>Text3</a:t>
            </a:r>
            <a:endParaRPr lang="zh-CN" altLang="en-US" dirty="0" smtClean="0"/>
          </a:p>
          <a:p>
            <a:pPr lvl="3"/>
            <a:r>
              <a:rPr lang="en-US" altLang="zh-CN" dirty="0" smtClean="0"/>
              <a:t>Text4</a:t>
            </a:r>
            <a:endParaRPr lang="zh-CN" altLang="en-US" dirty="0" smtClean="0"/>
          </a:p>
          <a:p>
            <a:pPr lvl="4"/>
            <a:r>
              <a:rPr lang="en-US" dirty="0" smtClean="0"/>
              <a:t>Text5</a:t>
            </a:r>
            <a:endParaRPr lang="en-US" dirty="0"/>
          </a:p>
        </p:txBody>
      </p:sp>
      <p:pic>
        <p:nvPicPr>
          <p:cNvPr id="6" name="图片 5">
            <a:extLst>
              <a:ext uri="{FF2B5EF4-FFF2-40B4-BE49-F238E27FC236}">
                <a16:creationId xmlns:a16="http://schemas.microsoft.com/office/drawing/2014/main" id="{3CB65DCF-A041-6145-9745-B0A228E768A4}"/>
              </a:ext>
            </a:extLst>
          </p:cNvPr>
          <p:cNvPicPr>
            <a:picLocks noChangeAspect="1"/>
          </p:cNvPicPr>
          <p:nvPr userDrawn="1"/>
        </p:nvPicPr>
        <p:blipFill>
          <a:blip r:embed="rId2"/>
          <a:stretch>
            <a:fillRect/>
          </a:stretch>
        </p:blipFill>
        <p:spPr>
          <a:xfrm>
            <a:off x="10214367" y="432000"/>
            <a:ext cx="1440000" cy="439200"/>
          </a:xfrm>
          <a:prstGeom prst="rect">
            <a:avLst/>
          </a:prstGeom>
        </p:spPr>
      </p:pic>
      <p:cxnSp>
        <p:nvCxnSpPr>
          <p:cNvPr id="10" name="直接连接符 9">
            <a:extLst>
              <a:ext uri="{FF2B5EF4-FFF2-40B4-BE49-F238E27FC236}">
                <a16:creationId xmlns:a16="http://schemas.microsoft.com/office/drawing/2014/main" id="{03F36A56-F886-8540-88C0-9C0686B70B16}"/>
              </a:ext>
            </a:extLst>
          </p:cNvPr>
          <p:cNvCxnSpPr>
            <a:cxnSpLocks/>
          </p:cNvCxnSpPr>
          <p:nvPr userDrawn="1"/>
        </p:nvCxnSpPr>
        <p:spPr>
          <a:xfrm flipV="1">
            <a:off x="575734" y="1150204"/>
            <a:ext cx="8855457" cy="1"/>
          </a:xfrm>
          <a:prstGeom prst="line">
            <a:avLst/>
          </a:prstGeom>
          <a:ln>
            <a:gradFill>
              <a:gsLst>
                <a:gs pos="0">
                  <a:schemeClr val="bg1">
                    <a:lumMod val="85000"/>
                  </a:schemeClr>
                </a:gs>
                <a:gs pos="100000">
                  <a:schemeClr val="bg1">
                    <a:lumMod val="65000"/>
                  </a:schemeClr>
                </a:gs>
              </a:gsLst>
              <a:lin ang="10800000" scaled="0"/>
            </a:gra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8300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Only Title">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en-US" altLang="zh-CN" dirty="0" smtClean="0"/>
              <a:t>Title</a:t>
            </a:r>
            <a:endParaRPr lang="en-US" dirty="0"/>
          </a:p>
        </p:txBody>
      </p:sp>
      <p:pic>
        <p:nvPicPr>
          <p:cNvPr id="6" name="图片 5">
            <a:extLst>
              <a:ext uri="{FF2B5EF4-FFF2-40B4-BE49-F238E27FC236}">
                <a16:creationId xmlns:a16="http://schemas.microsoft.com/office/drawing/2014/main" id="{3CB65DCF-A041-6145-9745-B0A228E768A4}"/>
              </a:ext>
            </a:extLst>
          </p:cNvPr>
          <p:cNvPicPr>
            <a:picLocks noChangeAspect="1"/>
          </p:cNvPicPr>
          <p:nvPr userDrawn="1"/>
        </p:nvPicPr>
        <p:blipFill>
          <a:blip r:embed="rId2"/>
          <a:stretch>
            <a:fillRect/>
          </a:stretch>
        </p:blipFill>
        <p:spPr>
          <a:xfrm>
            <a:off x="10214367" y="432000"/>
            <a:ext cx="1440000" cy="439200"/>
          </a:xfrm>
          <a:prstGeom prst="rect">
            <a:avLst/>
          </a:prstGeom>
        </p:spPr>
      </p:pic>
      <p:cxnSp>
        <p:nvCxnSpPr>
          <p:cNvPr id="10" name="直接连接符 9">
            <a:extLst>
              <a:ext uri="{FF2B5EF4-FFF2-40B4-BE49-F238E27FC236}">
                <a16:creationId xmlns:a16="http://schemas.microsoft.com/office/drawing/2014/main" id="{03F36A56-F886-8540-88C0-9C0686B70B16}"/>
              </a:ext>
            </a:extLst>
          </p:cNvPr>
          <p:cNvCxnSpPr>
            <a:cxnSpLocks/>
          </p:cNvCxnSpPr>
          <p:nvPr userDrawn="1"/>
        </p:nvCxnSpPr>
        <p:spPr>
          <a:xfrm flipV="1">
            <a:off x="575734" y="1150204"/>
            <a:ext cx="8855457" cy="1"/>
          </a:xfrm>
          <a:prstGeom prst="line">
            <a:avLst/>
          </a:prstGeom>
          <a:ln>
            <a:gradFill>
              <a:gsLst>
                <a:gs pos="0">
                  <a:schemeClr val="bg1">
                    <a:lumMod val="85000"/>
                  </a:schemeClr>
                </a:gs>
                <a:gs pos="100000">
                  <a:schemeClr val="bg1">
                    <a:lumMod val="65000"/>
                  </a:schemeClr>
                </a:gs>
              </a:gsLst>
              <a:lin ang="10800000" scaled="0"/>
            </a:gra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4183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Blank">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B65DCF-A041-6145-9745-B0A228E768A4}"/>
              </a:ext>
            </a:extLst>
          </p:cNvPr>
          <p:cNvPicPr>
            <a:picLocks noChangeAspect="1"/>
          </p:cNvPicPr>
          <p:nvPr userDrawn="1"/>
        </p:nvPicPr>
        <p:blipFill>
          <a:blip r:embed="rId2"/>
          <a:stretch>
            <a:fillRect/>
          </a:stretch>
        </p:blipFill>
        <p:spPr>
          <a:xfrm>
            <a:off x="10214367" y="432000"/>
            <a:ext cx="1440000" cy="439200"/>
          </a:xfrm>
          <a:prstGeom prst="rect">
            <a:avLst/>
          </a:prstGeom>
        </p:spPr>
      </p:pic>
    </p:spTree>
    <p:extLst>
      <p:ext uri="{BB962C8B-B14F-4D97-AF65-F5344CB8AC3E}">
        <p14:creationId xmlns:p14="http://schemas.microsoft.com/office/powerpoint/2010/main" val="31616660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End">
    <p:spTree>
      <p:nvGrpSpPr>
        <p:cNvPr id="1" name=""/>
        <p:cNvGrpSpPr/>
        <p:nvPr/>
      </p:nvGrpSpPr>
      <p:grpSpPr>
        <a:xfrm>
          <a:off x="0" y="0"/>
          <a:ext cx="0" cy="0"/>
          <a:chOff x="0" y="0"/>
          <a:chExt cx="0" cy="0"/>
        </a:xfrm>
      </p:grpSpPr>
      <p:sp>
        <p:nvSpPr>
          <p:cNvPr id="4" name="Text Box 8"/>
          <p:cNvSpPr txBox="1">
            <a:spLocks noChangeArrowheads="1"/>
          </p:cNvSpPr>
          <p:nvPr userDrawn="1"/>
        </p:nvSpPr>
        <p:spPr bwMode="auto">
          <a:xfrm>
            <a:off x="2706680" y="3050884"/>
            <a:ext cx="6778650" cy="756232"/>
          </a:xfrm>
          <a:prstGeom prst="rect">
            <a:avLst/>
          </a:prstGeom>
          <a:noFill/>
          <a:ln w="9525">
            <a:noFill/>
            <a:miter lim="800000"/>
            <a:headEnd/>
            <a:tailEnd/>
          </a:ln>
        </p:spPr>
        <p:txBody>
          <a:bodyPr wrap="none" lIns="78358" tIns="39179" rIns="78358" bIns="3917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smtClean="0">
                <a:ln>
                  <a:noFill/>
                </a:ln>
                <a:solidFill>
                  <a:schemeClr val="tx1">
                    <a:lumMod val="65000"/>
                    <a:lumOff val="35000"/>
                  </a:schemeClr>
                </a:solidFill>
                <a:effectLst/>
                <a:uLnTx/>
                <a:uFillTx/>
                <a:latin typeface="Segoe UI" pitchFamily="34" charset="0"/>
                <a:ea typeface="Segoe UI" pitchFamily="34" charset="0"/>
                <a:cs typeface="Segoe UI" pitchFamily="34" charset="0"/>
              </a:rPr>
              <a:t>ENHANCE YOUR CAREER</a:t>
            </a:r>
            <a:endParaRPr kumimoji="0" lang="zh-CN" altLang="en-US" sz="4400" b="1" i="0" u="none" strike="noStrike" kern="0" cap="none" spc="0" normalizeH="0" baseline="0" noProof="0" dirty="0">
              <a:ln>
                <a:noFill/>
              </a:ln>
              <a:solidFill>
                <a:schemeClr val="tx1">
                  <a:lumMod val="65000"/>
                  <a:lumOff val="35000"/>
                </a:schemeClr>
              </a:solidFill>
              <a:effectLst/>
              <a:uLnTx/>
              <a:uFillTx/>
              <a:latin typeface="Segoe UI" pitchFamily="34" charset="0"/>
              <a:ea typeface="张海山锐线体简" panose="02000000000000000000" pitchFamily="2" charset="-122"/>
              <a:cs typeface="Segoe UI" pitchFamily="34" charset="0"/>
            </a:endParaRPr>
          </a:p>
        </p:txBody>
      </p:sp>
      <p:grpSp>
        <p:nvGrpSpPr>
          <p:cNvPr id="13" name="组合 12"/>
          <p:cNvGrpSpPr/>
          <p:nvPr userDrawn="1"/>
        </p:nvGrpSpPr>
        <p:grpSpPr>
          <a:xfrm rot="16200000" flipV="1">
            <a:off x="9403815" y="3371337"/>
            <a:ext cx="539611" cy="376582"/>
            <a:chOff x="2428585" y="1776549"/>
            <a:chExt cx="950920" cy="496388"/>
          </a:xfrm>
        </p:grpSpPr>
        <p:cxnSp>
          <p:nvCxnSpPr>
            <p:cNvPr id="14" name="直接连接符 13"/>
            <p:cNvCxnSpPr/>
            <p:nvPr userDrawn="1"/>
          </p:nvCxnSpPr>
          <p:spPr bwMode="auto">
            <a:xfrm>
              <a:off x="2428585" y="1794075"/>
              <a:ext cx="950920"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cxnSp>
          <p:nvCxnSpPr>
            <p:cNvPr id="15" name="直接连接符 14"/>
            <p:cNvCxnSpPr/>
            <p:nvPr userDrawn="1"/>
          </p:nvCxnSpPr>
          <p:spPr bwMode="auto">
            <a:xfrm>
              <a:off x="2445424" y="1776549"/>
              <a:ext cx="0" cy="496388"/>
            </a:xfrm>
            <a:prstGeom prst="line">
              <a:avLst/>
            </a:prstGeom>
            <a:solidFill>
              <a:schemeClr val="accent1"/>
            </a:solidFill>
            <a:ln w="57150" cap="flat" cmpd="sng" algn="ctr">
              <a:solidFill>
                <a:srgbClr val="C00000"/>
              </a:solidFill>
              <a:prstDash val="solid"/>
              <a:round/>
              <a:headEnd type="none" w="med" len="med"/>
              <a:tailEnd type="none" w="med" len="med"/>
            </a:ln>
            <a:effectLst/>
          </p:spPr>
        </p:cxnSp>
      </p:grpSp>
      <p:grpSp>
        <p:nvGrpSpPr>
          <p:cNvPr id="16" name="组合 15"/>
          <p:cNvGrpSpPr/>
          <p:nvPr userDrawn="1"/>
        </p:nvGrpSpPr>
        <p:grpSpPr>
          <a:xfrm rot="5400000" flipV="1">
            <a:off x="2248583" y="3110081"/>
            <a:ext cx="539611" cy="376582"/>
            <a:chOff x="2428585" y="1776549"/>
            <a:chExt cx="950920" cy="496388"/>
          </a:xfrm>
        </p:grpSpPr>
        <p:cxnSp>
          <p:nvCxnSpPr>
            <p:cNvPr id="17" name="直接连接符 16"/>
            <p:cNvCxnSpPr/>
            <p:nvPr userDrawn="1"/>
          </p:nvCxnSpPr>
          <p:spPr bwMode="auto">
            <a:xfrm>
              <a:off x="2428585" y="1794075"/>
              <a:ext cx="950920"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cxnSp>
          <p:nvCxnSpPr>
            <p:cNvPr id="18" name="直接连接符 17"/>
            <p:cNvCxnSpPr/>
            <p:nvPr userDrawn="1"/>
          </p:nvCxnSpPr>
          <p:spPr bwMode="auto">
            <a:xfrm>
              <a:off x="2445424" y="1776549"/>
              <a:ext cx="0" cy="496388"/>
            </a:xfrm>
            <a:prstGeom prst="line">
              <a:avLst/>
            </a:prstGeom>
            <a:solidFill>
              <a:schemeClr val="accent1"/>
            </a:solidFill>
            <a:ln w="57150" cap="flat" cmpd="sng" algn="ctr">
              <a:solidFill>
                <a:srgbClr val="C00000"/>
              </a:solidFill>
              <a:prstDash val="solid"/>
              <a:round/>
              <a:headEnd type="none" w="med" len="med"/>
              <a:tailEnd type="none" w="med" len="med"/>
            </a:ln>
            <a:effectLst/>
          </p:spPr>
        </p:cxnSp>
      </p:grpSp>
    </p:spTree>
    <p:extLst>
      <p:ext uri="{BB962C8B-B14F-4D97-AF65-F5344CB8AC3E}">
        <p14:creationId xmlns:p14="http://schemas.microsoft.com/office/powerpoint/2010/main" val="25417730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更多信息">
    <p:spTree>
      <p:nvGrpSpPr>
        <p:cNvPr id="1" name=""/>
        <p:cNvGrpSpPr/>
        <p:nvPr/>
      </p:nvGrpSpPr>
      <p:grpSpPr>
        <a:xfrm>
          <a:off x="0" y="0"/>
          <a:ext cx="0" cy="0"/>
          <a:chOff x="0" y="0"/>
          <a:chExt cx="0" cy="0"/>
        </a:xfrm>
      </p:grpSpPr>
      <p:sp>
        <p:nvSpPr>
          <p:cNvPr id="9" name="文本占位符 6"/>
          <p:cNvSpPr>
            <a:spLocks noGrp="1"/>
          </p:cNvSpPr>
          <p:nvPr>
            <p:ph type="body" sz="quarter" idx="10" hasCustomPrompt="1"/>
          </p:nvPr>
        </p:nvSpPr>
        <p:spPr>
          <a:xfrm>
            <a:off x="1097280" y="1376363"/>
            <a:ext cx="10560049" cy="3924300"/>
          </a:xfrm>
        </p:spPr>
        <p:txBody>
          <a:bodyPr/>
          <a:lstStyle>
            <a:lvl1pPr>
              <a:defRPr baseline="0"/>
            </a:lvl1pPr>
            <a:lvl5pPr>
              <a:buNone/>
              <a:defRPr/>
            </a:lvl5pPr>
          </a:lstStyle>
          <a:p>
            <a:r>
              <a:rPr lang="en-US" altLang="zh-CN" dirty="0" smtClean="0"/>
              <a:t>More learning manuals and tools…</a:t>
            </a:r>
            <a:endParaRPr lang="zh-CN" altLang="en-US" dirty="0"/>
          </a:p>
        </p:txBody>
      </p:sp>
      <p:sp>
        <p:nvSpPr>
          <p:cNvPr id="7" name="TextBox 10"/>
          <p:cNvSpPr txBox="1"/>
          <p:nvPr userDrawn="1"/>
        </p:nvSpPr>
        <p:spPr bwMode="auto">
          <a:xfrm>
            <a:off x="1343472" y="496353"/>
            <a:ext cx="4248472" cy="593391"/>
          </a:xfrm>
          <a:prstGeom prst="rect">
            <a:avLst/>
          </a:prstGeom>
          <a:noFill/>
          <a:ln w="9525">
            <a:noFill/>
            <a:miter lim="800000"/>
            <a:headEnd/>
            <a:tailEnd/>
          </a:ln>
        </p:spPr>
        <p:txBody>
          <a:bodyPr wrap="square" lIns="99980" tIns="49986" rIns="99980" bIns="49986" rtlCol="0">
            <a:spAutoFit/>
          </a:bodyPr>
          <a:lstStyle/>
          <a:p>
            <a:pPr algn="l" defTabSz="1001649" eaLnBrk="0" hangingPunct="0"/>
            <a:r>
              <a:rPr lang="en-US" altLang="zh-CN" sz="3200" dirty="0">
                <a:solidFill>
                  <a:srgbClr val="990000"/>
                </a:solidFill>
                <a:latin typeface="+mj-lt"/>
                <a:ea typeface="微软雅黑" panose="020B0503020204020204" pitchFamily="34" charset="-122"/>
                <a:cs typeface="Arial" pitchFamily="34" charset="0"/>
              </a:rPr>
              <a:t>More Information</a:t>
            </a:r>
          </a:p>
        </p:txBody>
      </p:sp>
      <p:grpSp>
        <p:nvGrpSpPr>
          <p:cNvPr id="8" name="组合 7"/>
          <p:cNvGrpSpPr>
            <a:grpSpLocks/>
          </p:cNvGrpSpPr>
          <p:nvPr userDrawn="1"/>
        </p:nvGrpSpPr>
        <p:grpSpPr bwMode="auto">
          <a:xfrm>
            <a:off x="912284" y="534617"/>
            <a:ext cx="179388" cy="630238"/>
            <a:chOff x="0" y="0"/>
            <a:chExt cx="180000" cy="630000"/>
          </a:xfrm>
        </p:grpSpPr>
        <p:sp>
          <p:nvSpPr>
            <p:cNvPr id="10" name="圆角矩形 7"/>
            <p:cNvSpPr>
              <a:spLocks noChangeArrowheads="1"/>
            </p:cNvSpPr>
            <p:nvPr userDrawn="1"/>
          </p:nvSpPr>
          <p:spPr bwMode="auto">
            <a:xfrm>
              <a:off x="0" y="0"/>
              <a:ext cx="180000" cy="179320"/>
            </a:xfrm>
            <a:prstGeom prst="roundRect">
              <a:avLst>
                <a:gd name="adj" fmla="val 16667"/>
              </a:avLst>
            </a:prstGeom>
            <a:solidFill>
              <a:srgbClr val="475F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pitchFamily="34" charset="0"/>
                <a:ea typeface="微软雅黑" panose="020B0503020204020204" pitchFamily="34" charset="-122"/>
              </a:endParaRPr>
            </a:p>
          </p:txBody>
        </p:sp>
        <p:sp>
          <p:nvSpPr>
            <p:cNvPr id="11" name="圆角矩形 10"/>
            <p:cNvSpPr>
              <a:spLocks noChangeArrowheads="1"/>
            </p:cNvSpPr>
            <p:nvPr userDrawn="1"/>
          </p:nvSpPr>
          <p:spPr bwMode="auto">
            <a:xfrm>
              <a:off x="0" y="225340"/>
              <a:ext cx="180000" cy="179320"/>
            </a:xfrm>
            <a:prstGeom prst="roundRect">
              <a:avLst>
                <a:gd name="adj" fmla="val 16667"/>
              </a:avLst>
            </a:prstGeom>
            <a:solidFill>
              <a:srgbClr val="D74B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pitchFamily="34" charset="0"/>
                <a:ea typeface="微软雅黑" panose="020B0503020204020204" pitchFamily="34" charset="-122"/>
              </a:endParaRPr>
            </a:p>
          </p:txBody>
        </p:sp>
        <p:sp>
          <p:nvSpPr>
            <p:cNvPr id="12" name="圆角矩形 11"/>
            <p:cNvSpPr>
              <a:spLocks noChangeArrowheads="1"/>
            </p:cNvSpPr>
            <p:nvPr userDrawn="1"/>
          </p:nvSpPr>
          <p:spPr bwMode="auto">
            <a:xfrm>
              <a:off x="0" y="450680"/>
              <a:ext cx="180000" cy="179320"/>
            </a:xfrm>
            <a:prstGeom prst="roundRect">
              <a:avLst>
                <a:gd name="adj" fmla="val 16667"/>
              </a:avLst>
            </a:prstGeom>
            <a:solidFill>
              <a:srgbClr val="475F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pitchFamily="34" charset="0"/>
                <a:ea typeface="微软雅黑" panose="020B0503020204020204" pitchFamily="34" charset="-122"/>
              </a:endParaRPr>
            </a:p>
          </p:txBody>
        </p:sp>
      </p:grpSp>
    </p:spTree>
    <p:extLst>
      <p:ext uri="{BB962C8B-B14F-4D97-AF65-F5344CB8AC3E}">
        <p14:creationId xmlns:p14="http://schemas.microsoft.com/office/powerpoint/2010/main" val="319916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2" name="Rectangle 6"/>
          <p:cNvSpPr>
            <a:spLocks noGrp="1" noChangeArrowheads="1"/>
          </p:cNvSpPr>
          <p:nvPr>
            <p:ph type="title"/>
          </p:nvPr>
        </p:nvSpPr>
        <p:spPr bwMode="auto">
          <a:xfrm>
            <a:off x="478056" y="240390"/>
            <a:ext cx="11322049" cy="868363"/>
          </a:xfrm>
          <a:prstGeom prst="rect">
            <a:avLst/>
          </a:prstGeom>
          <a:noFill/>
          <a:ln w="9525">
            <a:noFill/>
            <a:miter lim="800000"/>
            <a:headEnd/>
            <a:tailEnd/>
          </a:ln>
        </p:spPr>
        <p:txBody>
          <a:bodyPr vert="horz" wrap="square" lIns="80128" tIns="40064" rIns="80128" bIns="40064" numCol="1" anchor="ctr" anchorCtr="0" compatLnSpc="1">
            <a:prstTxWarp prst="textNoShape">
              <a:avLst/>
            </a:prstTxWarp>
          </a:bodyPr>
          <a:lstStyle/>
          <a:p>
            <a:pPr lvl="0"/>
            <a:r>
              <a:rPr lang="en-US" altLang="zh-CN" dirty="0" smtClean="0"/>
              <a:t>Main Title | Subtitle</a:t>
            </a:r>
            <a:endParaRPr lang="zh-CN" altLang="en-US" dirty="0"/>
          </a:p>
        </p:txBody>
      </p:sp>
      <p:sp>
        <p:nvSpPr>
          <p:cNvPr id="6" name="文本占位符 5"/>
          <p:cNvSpPr>
            <a:spLocks noGrp="1"/>
          </p:cNvSpPr>
          <p:nvPr>
            <p:ph type="body" idx="1"/>
          </p:nvPr>
        </p:nvSpPr>
        <p:spPr>
          <a:xfrm>
            <a:off x="838200" y="1300363"/>
            <a:ext cx="10515600" cy="4876600"/>
          </a:xfrm>
          <a:prstGeom prst="rect">
            <a:avLst/>
          </a:prstGeom>
        </p:spPr>
        <p:txBody>
          <a:bodyPr vert="horz" lIns="91440" tIns="45720" rIns="91440" bIns="45720" rtlCol="0">
            <a:normAutofit/>
          </a:bodyPr>
          <a:lstStyle/>
          <a:p>
            <a:pPr lvl="0"/>
            <a:r>
              <a:rPr lang="en-US" altLang="zh-CN" dirty="0" smtClean="0"/>
              <a:t>Text1</a:t>
            </a:r>
            <a:endParaRPr lang="zh-CN" altLang="en-US" dirty="0" smtClean="0"/>
          </a:p>
          <a:p>
            <a:pPr lvl="1"/>
            <a:r>
              <a:rPr lang="en-US" altLang="zh-CN" dirty="0" smtClean="0"/>
              <a:t>Text2</a:t>
            </a:r>
            <a:endParaRPr lang="zh-CN" altLang="en-US" dirty="0" smtClean="0"/>
          </a:p>
          <a:p>
            <a:pPr lvl="2"/>
            <a:r>
              <a:rPr lang="en-US" altLang="zh-CN" dirty="0" smtClean="0"/>
              <a:t>Text3</a:t>
            </a:r>
            <a:endParaRPr lang="zh-CN" altLang="en-US" dirty="0" smtClean="0"/>
          </a:p>
          <a:p>
            <a:pPr lvl="3"/>
            <a:r>
              <a:rPr lang="en-US" altLang="zh-CN" dirty="0" smtClean="0"/>
              <a:t>Text4</a:t>
            </a:r>
            <a:endParaRPr lang="zh-CN" altLang="en-US" dirty="0" smtClean="0"/>
          </a:p>
          <a:p>
            <a:pPr lvl="4"/>
            <a:r>
              <a:rPr lang="en-US" dirty="0" smtClean="0"/>
              <a:t>Text5</a:t>
            </a:r>
            <a:endParaRPr lang="en-US" dirty="0"/>
          </a:p>
        </p:txBody>
      </p:sp>
      <p:sp>
        <p:nvSpPr>
          <p:cNvPr id="7" name="矩形 6"/>
          <p:cNvSpPr/>
          <p:nvPr userDrawn="1"/>
        </p:nvSpPr>
        <p:spPr>
          <a:xfrm>
            <a:off x="832816" y="6400412"/>
            <a:ext cx="6096000" cy="276999"/>
          </a:xfrm>
          <a:prstGeom prst="rect">
            <a:avLst/>
          </a:prstGeom>
        </p:spPr>
        <p:txBody>
          <a:bodyPr>
            <a:spAutoFit/>
          </a:bodyPr>
          <a:lstStyle/>
          <a:p>
            <a:pPr marL="0" marR="0" lvl="0" indent="0" algn="l" defTabSz="801688"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Copyright © 2017 Dahua Technologies Co., Ltd. All rights reserved. </a:t>
            </a:r>
          </a:p>
        </p:txBody>
      </p:sp>
      <p:sp>
        <p:nvSpPr>
          <p:cNvPr id="8" name="矩形 7"/>
          <p:cNvSpPr/>
          <p:nvPr userDrawn="1"/>
        </p:nvSpPr>
        <p:spPr>
          <a:xfrm>
            <a:off x="10652774" y="6400412"/>
            <a:ext cx="7010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ea typeface="+mn-ea"/>
                <a:cs typeface="Calibri" panose="020F0502020204030204" pitchFamily="34" charset="0"/>
              </a:rPr>
              <a:t>P</a:t>
            </a:r>
            <a:r>
              <a:rPr kumimoji="0" lang="en-US" altLang="zh-CN" sz="12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ea typeface="+mn-ea"/>
                <a:cs typeface="Calibri" panose="020F0502020204030204" pitchFamily="34" charset="0"/>
              </a:rPr>
              <a:t>age</a:t>
            </a:r>
            <a:r>
              <a:rPr kumimoji="0" lang="en-US" sz="12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ea typeface="+mn-ea"/>
                <a:cs typeface="Calibri" panose="020F0502020204030204" pitchFamily="34" charset="0"/>
              </a:rPr>
              <a:t> </a:t>
            </a:r>
            <a:fld id="{38E46D91-1C25-4675-BA00-2F0CAD77B736}" type="slidenum">
              <a:rPr kumimoji="0" lang="en-US" sz="1200" b="0" i="0" u="none" strike="noStrike" kern="1200" cap="none" spc="0" normalizeH="0" baseline="0" noProof="0" smtClean="0">
                <a:ln>
                  <a:noFill/>
                </a:ln>
                <a:solidFill>
                  <a:schemeClr val="bg1">
                    <a:lumMod val="75000"/>
                  </a:scheme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Calibri" panose="020F0502020204030204" pitchFamily="34" charset="0"/>
            </a:endParaRPr>
          </a:p>
        </p:txBody>
      </p:sp>
      <p:pic>
        <p:nvPicPr>
          <p:cNvPr id="9" name="图片 8">
            <a:extLst>
              <a:ext uri="{FF2B5EF4-FFF2-40B4-BE49-F238E27FC236}">
                <a16:creationId xmlns:a16="http://schemas.microsoft.com/office/drawing/2014/main" id="{3CB65DCF-A041-6145-9745-B0A228E768A4}"/>
              </a:ext>
            </a:extLst>
          </p:cNvPr>
          <p:cNvPicPr>
            <a:picLocks noChangeAspect="1"/>
          </p:cNvPicPr>
          <p:nvPr userDrawn="1"/>
        </p:nvPicPr>
        <p:blipFill>
          <a:blip r:embed="rId11"/>
          <a:stretch>
            <a:fillRect/>
          </a:stretch>
        </p:blipFill>
        <p:spPr>
          <a:xfrm>
            <a:off x="10214367" y="432000"/>
            <a:ext cx="1440000" cy="439200"/>
          </a:xfrm>
          <a:prstGeom prst="rect">
            <a:avLst/>
          </a:prstGeom>
        </p:spPr>
      </p:pic>
      <p:sp>
        <p:nvSpPr>
          <p:cNvPr id="3" name="GSEDS_d46a6755_c1a06231_1_7"/>
          <p:cNvSpPr txBox="1">
            <a:spLocks noChangeAspect="1"/>
          </p:cNvSpPr>
          <p:nvPr userDrawn="1"/>
        </p:nvSpPr>
        <p:spPr bwMode="auto">
          <a:xfrm rot="18900000">
            <a:off x="2147836" y="3009194"/>
            <a:ext cx="7896327" cy="839612"/>
          </a:xfrm>
          <a:prstGeom prst="rect">
            <a:avLst/>
          </a:prstGeom>
          <a:noFill/>
          <a:ln w="9525">
            <a:noFill/>
            <a:miter lim="800000"/>
            <a:headEnd/>
            <a:tailEnd/>
          </a:ln>
        </p:spPr>
        <p:txBody>
          <a:bodyPr vert="horz" wrap="none" lIns="99980" tIns="49986" rIns="99980" bIns="49986" rtlCol="0" anchor="ctr" anchorCtr="1">
            <a:spAutoFit/>
          </a:bodyPr>
          <a:lstStyle/>
          <a:p>
            <a:pPr algn="ctr" defTabSz="1001649" eaLnBrk="0" hangingPunct="0"/>
            <a:r>
              <a:rPr kumimoji="0" lang="en-US" altLang="zh-CN" sz="4800" b="0" i="0" u="none" normalizeH="0" smtClean="0">
                <a:solidFill>
                  <a:srgbClr val="808080">
                    <a:alpha val="3137"/>
                  </a:srgbClr>
                </a:solidFill>
                <a:latin typeface="宋体" panose="02010600030101010101" pitchFamily="2" charset="-122"/>
                <a:ea typeface="宋体" panose="02010600030101010101" pitchFamily="2" charset="-122"/>
                <a:cs typeface="Arial" pitchFamily="34" charset="0"/>
                <a:sym typeface="宋体" panose="02010600030101010101" pitchFamily="2" charset="-122"/>
              </a:rPr>
              <a:t>16018  da hua  2020-05-27</a:t>
            </a:r>
            <a:endParaRPr kumimoji="0" lang="zh-CN" altLang="en-US" sz="4800" b="0" i="0" u="none" normalizeH="0" dirty="0" smtClean="0">
              <a:solidFill>
                <a:srgbClr val="808080">
                  <a:alpha val="3137"/>
                </a:srgbClr>
              </a:solidFill>
              <a:latin typeface="宋体" panose="02010600030101010101" pitchFamily="2" charset="-122"/>
              <a:ea typeface="宋体" panose="02010600030101010101" pitchFamily="2" charset="-122"/>
              <a:cs typeface="Arial" pitchFamily="34" charset="0"/>
              <a:sym typeface="宋体" panose="02010600030101010101" pitchFamily="2" charset="-122"/>
            </a:endParaRPr>
          </a:p>
        </p:txBody>
      </p:sp>
    </p:spTree>
    <p:extLst>
      <p:ext uri="{BB962C8B-B14F-4D97-AF65-F5344CB8AC3E}">
        <p14:creationId xmlns:p14="http://schemas.microsoft.com/office/powerpoint/2010/main" val="817644495"/>
      </p:ext>
    </p:extLst>
  </p:cSld>
  <p:clrMap bg1="lt1" tx1="dk1" bg2="lt2" tx2="dk2" accent1="accent1" accent2="accent2" accent3="accent3" accent4="accent4" accent5="accent5" accent6="accent6" hlink="hlink" folHlink="folHlink"/>
  <p:sldLayoutIdLst>
    <p:sldLayoutId id="2147483698" r:id="rId1"/>
    <p:sldLayoutId id="2147483690" r:id="rId2"/>
    <p:sldLayoutId id="2147483695" r:id="rId3"/>
    <p:sldLayoutId id="2147483696" r:id="rId4"/>
    <p:sldLayoutId id="2147483687" r:id="rId5"/>
    <p:sldLayoutId id="2147483699" r:id="rId6"/>
    <p:sldLayoutId id="2147483700" r:id="rId7"/>
    <p:sldLayoutId id="2147483679" r:id="rId8"/>
    <p:sldLayoutId id="2147483701" r:id="rId9"/>
  </p:sldLayoutIdLst>
  <p:hf hdr="0" ftr="0" dt="0"/>
  <p:txStyles>
    <p:titleStyle>
      <a:lvl1pPr algn="l" defTabSz="801688" rtl="0" eaLnBrk="0" fontAlgn="base" hangingPunct="0">
        <a:spcBef>
          <a:spcPct val="0"/>
        </a:spcBef>
        <a:spcAft>
          <a:spcPct val="0"/>
        </a:spcAft>
        <a:defRPr sz="3200" b="1" baseline="0">
          <a:solidFill>
            <a:schemeClr val="tx1">
              <a:lumMod val="75000"/>
              <a:lumOff val="25000"/>
            </a:schemeClr>
          </a:solidFill>
          <a:latin typeface="Calibri" panose="020F0502020204030204" pitchFamily="34" charset="0"/>
          <a:ea typeface="+mj-ea"/>
          <a:cs typeface="Calibri" panose="020F0502020204030204" pitchFamily="34" charset="0"/>
        </a:defRPr>
      </a:lvl1pPr>
      <a:lvl2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2pPr>
      <a:lvl3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3pPr>
      <a:lvl4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4pPr>
      <a:lvl5pPr algn="l" defTabSz="801688" rtl="0" eaLnBrk="0" fontAlgn="base" hangingPunct="0">
        <a:spcBef>
          <a:spcPct val="0"/>
        </a:spcBef>
        <a:spcAft>
          <a:spcPct val="0"/>
        </a:spcAft>
        <a:defRPr sz="3500">
          <a:solidFill>
            <a:srgbClr val="990000"/>
          </a:solidFill>
          <a:latin typeface="FrutigerNext LT Medium" pitchFamily="34" charset="0"/>
          <a:ea typeface="黑体" pitchFamily="2" charset="-122"/>
        </a:defRPr>
      </a:lvl5pPr>
      <a:lvl6pPr marL="457200" algn="l" defTabSz="801688" rtl="0" fontAlgn="base">
        <a:spcBef>
          <a:spcPct val="0"/>
        </a:spcBef>
        <a:spcAft>
          <a:spcPct val="0"/>
        </a:spcAft>
        <a:defRPr sz="3500">
          <a:solidFill>
            <a:srgbClr val="990000"/>
          </a:solidFill>
          <a:latin typeface="FrutigerNext LT Medium" pitchFamily="34" charset="0"/>
          <a:ea typeface="黑体" pitchFamily="2" charset="-122"/>
        </a:defRPr>
      </a:lvl6pPr>
      <a:lvl7pPr marL="914400" algn="l" defTabSz="801688" rtl="0" fontAlgn="base">
        <a:spcBef>
          <a:spcPct val="0"/>
        </a:spcBef>
        <a:spcAft>
          <a:spcPct val="0"/>
        </a:spcAft>
        <a:defRPr sz="3500">
          <a:solidFill>
            <a:srgbClr val="990000"/>
          </a:solidFill>
          <a:latin typeface="FrutigerNext LT Medium" pitchFamily="34" charset="0"/>
          <a:ea typeface="黑体" pitchFamily="2" charset="-122"/>
        </a:defRPr>
      </a:lvl7pPr>
      <a:lvl8pPr marL="1371600" algn="l" defTabSz="801688" rtl="0" fontAlgn="base">
        <a:spcBef>
          <a:spcPct val="0"/>
        </a:spcBef>
        <a:spcAft>
          <a:spcPct val="0"/>
        </a:spcAft>
        <a:defRPr sz="3500">
          <a:solidFill>
            <a:srgbClr val="990000"/>
          </a:solidFill>
          <a:latin typeface="FrutigerNext LT Medium" pitchFamily="34" charset="0"/>
          <a:ea typeface="黑体" pitchFamily="2" charset="-122"/>
        </a:defRPr>
      </a:lvl8pPr>
      <a:lvl9pPr marL="1828800" algn="l" defTabSz="801688"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01625" indent="-301625" algn="l" defTabSz="801688" rtl="0" eaLnBrk="0" fontAlgn="base" hangingPunct="0">
        <a:lnSpc>
          <a:spcPct val="140000"/>
        </a:lnSpc>
        <a:spcBef>
          <a:spcPct val="30000"/>
        </a:spcBef>
        <a:spcAft>
          <a:spcPct val="0"/>
        </a:spcAft>
        <a:buClr>
          <a:srgbClr val="808080"/>
        </a:buClr>
        <a:buSzPct val="60000"/>
        <a:buFont typeface="Wingdings" pitchFamily="2" charset="2"/>
        <a:buChar char="l"/>
        <a:defRPr sz="24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1pPr>
      <a:lvl2pPr marL="654050" indent="-252413" algn="l" defTabSz="801688" rtl="0" eaLnBrk="0" fontAlgn="base" hangingPunct="0">
        <a:lnSpc>
          <a:spcPct val="140000"/>
        </a:lnSpc>
        <a:spcBef>
          <a:spcPct val="30000"/>
        </a:spcBef>
        <a:spcAft>
          <a:spcPct val="0"/>
        </a:spcAft>
        <a:buClr>
          <a:schemeClr val="tx1"/>
        </a:buClr>
        <a:buSzPct val="50000"/>
        <a:buFont typeface="Wingdings" pitchFamily="2" charset="2"/>
        <a:buChar char="p"/>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1003300" indent="-201613" algn="l" defTabSz="801688" rtl="0" eaLnBrk="0" fontAlgn="base" hangingPunct="0">
        <a:lnSpc>
          <a:spcPct val="140000"/>
        </a:lnSpc>
        <a:spcBef>
          <a:spcPct val="30000"/>
        </a:spcBef>
        <a:spcAft>
          <a:spcPct val="0"/>
        </a:spcAft>
        <a:buSzPct val="50000"/>
        <a:buFont typeface="Wingdings" pitchFamily="2" charset="2"/>
        <a:buChar char="n"/>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400175" indent="-198438" algn="l" defTabSz="801688" rtl="0" eaLnBrk="0" fontAlgn="base" hangingPunct="0">
        <a:lnSpc>
          <a:spcPct val="140000"/>
        </a:lnSpc>
        <a:spcBef>
          <a:spcPct val="30000"/>
        </a:spcBef>
        <a:spcAft>
          <a:spcPct val="0"/>
        </a:spcAft>
        <a:buChar char="–"/>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01813" indent="-201613" algn="l" defTabSz="801688" rtl="0" eaLnBrk="0" fontAlgn="base" hangingPunct="0">
        <a:lnSpc>
          <a:spcPct val="140000"/>
        </a:lnSpc>
        <a:spcBef>
          <a:spcPct val="30000"/>
        </a:spcBef>
        <a:spcAft>
          <a:spcPct val="0"/>
        </a:spcAft>
        <a:buFont typeface="FrutigerNext LT Medium" pitchFamily="34" charset="0"/>
        <a:buChar char="~"/>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7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dahuasecurity.com/user/login?redirect_url=011101" TargetMode="Externa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a:xfrm>
            <a:off x="1219200" y="1739732"/>
            <a:ext cx="11087101" cy="586314"/>
          </a:xfrm>
        </p:spPr>
        <p:txBody>
          <a:bodyPr/>
          <a:lstStyle/>
          <a:p>
            <a:r>
              <a:rPr lang="en-US" sz="3000" dirty="0" smtClean="0"/>
              <a:t>DHI SMB A</a:t>
            </a:r>
            <a:r>
              <a:rPr lang="en-US" altLang="zh-CN" sz="3000" dirty="0" smtClean="0"/>
              <a:t>ccess Control Temperature Monitoring Solution</a:t>
            </a:r>
            <a:endParaRPr lang="en-US" sz="3000" dirty="0"/>
          </a:p>
        </p:txBody>
      </p:sp>
      <p:sp>
        <p:nvSpPr>
          <p:cNvPr id="9" name="文本占位符 8"/>
          <p:cNvSpPr>
            <a:spLocks noGrp="1"/>
          </p:cNvSpPr>
          <p:nvPr>
            <p:ph type="body" sz="quarter" idx="11"/>
          </p:nvPr>
        </p:nvSpPr>
        <p:spPr>
          <a:xfrm>
            <a:off x="1219200" y="2374640"/>
            <a:ext cx="9744000" cy="603242"/>
          </a:xfrm>
        </p:spPr>
        <p:txBody>
          <a:bodyPr/>
          <a:lstStyle/>
          <a:p>
            <a:r>
              <a:rPr lang="en-US" dirty="0" smtClean="0"/>
              <a:t>Delivery Plan V1.0</a:t>
            </a:r>
            <a:endParaRPr lang="en-US" dirty="0"/>
          </a:p>
        </p:txBody>
      </p:sp>
      <p:sp>
        <p:nvSpPr>
          <p:cNvPr id="2" name="AutoShape 2" descr="https://www.dahuasecurity.com/asset/upload/solution/20171226/01Entranc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4" descr="https://www.dahuasecurity.com/asset/upload/solution/20171226/01Entranc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文本占位符 9"/>
          <p:cNvSpPr>
            <a:spLocks noGrp="1"/>
          </p:cNvSpPr>
          <p:nvPr>
            <p:ph type="body" sz="quarter" idx="12"/>
          </p:nvPr>
        </p:nvSpPr>
        <p:spPr>
          <a:xfrm>
            <a:off x="1219200" y="5693751"/>
            <a:ext cx="9744000" cy="312650"/>
          </a:xfrm>
        </p:spPr>
        <p:txBody>
          <a:bodyPr/>
          <a:lstStyle/>
          <a:p>
            <a:r>
              <a:rPr lang="en-US" altLang="zh-CN" dirty="0" smtClean="0"/>
              <a:t>Chen Simin / 16018</a:t>
            </a:r>
            <a:endParaRPr lang="en-US" dirty="0"/>
          </a:p>
        </p:txBody>
      </p:sp>
      <p:pic>
        <p:nvPicPr>
          <p:cNvPr id="11" name="图片占位符 10"/>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4711" b="34711"/>
          <a:stretch>
            <a:fillRect/>
          </a:stretch>
        </p:blipFill>
        <p:spPr/>
      </p:pic>
    </p:spTree>
    <p:extLst>
      <p:ext uri="{BB962C8B-B14F-4D97-AF65-F5344CB8AC3E}">
        <p14:creationId xmlns:p14="http://schemas.microsoft.com/office/powerpoint/2010/main" val="370220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smtClean="0">
                <a:cs typeface="+mn-ea"/>
                <a:sym typeface="+mn-lt"/>
              </a:rPr>
              <a:t>| </a:t>
            </a:r>
            <a:r>
              <a:rPr lang="en-US" altLang="zh-CN" dirty="0" smtClean="0"/>
              <a:t>Function List</a:t>
            </a:r>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3177234577"/>
              </p:ext>
            </p:extLst>
          </p:nvPr>
        </p:nvGraphicFramePr>
        <p:xfrm>
          <a:off x="611866" y="1302972"/>
          <a:ext cx="11188238" cy="5072524"/>
        </p:xfrm>
        <a:graphic>
          <a:graphicData uri="http://schemas.openxmlformats.org/drawingml/2006/table">
            <a:tbl>
              <a:tblPr firstRow="1" bandRow="1">
                <a:tableStyleId>{C4B1156A-380E-4F78-BDF5-A606A8083BF9}</a:tableStyleId>
              </a:tblPr>
              <a:tblGrid>
                <a:gridCol w="696949">
                  <a:extLst>
                    <a:ext uri="{9D8B030D-6E8A-4147-A177-3AD203B41FA5}">
                      <a16:colId xmlns:a16="http://schemas.microsoft.com/office/drawing/2014/main" val="141272657"/>
                    </a:ext>
                  </a:extLst>
                </a:gridCol>
                <a:gridCol w="1161977">
                  <a:extLst>
                    <a:ext uri="{9D8B030D-6E8A-4147-A177-3AD203B41FA5}">
                      <a16:colId xmlns:a16="http://schemas.microsoft.com/office/drawing/2014/main" val="1794275963"/>
                    </a:ext>
                  </a:extLst>
                </a:gridCol>
                <a:gridCol w="2080888">
                  <a:extLst>
                    <a:ext uri="{9D8B030D-6E8A-4147-A177-3AD203B41FA5}">
                      <a16:colId xmlns:a16="http://schemas.microsoft.com/office/drawing/2014/main" val="327979318"/>
                    </a:ext>
                  </a:extLst>
                </a:gridCol>
                <a:gridCol w="7248424">
                  <a:extLst>
                    <a:ext uri="{9D8B030D-6E8A-4147-A177-3AD203B41FA5}">
                      <a16:colId xmlns:a16="http://schemas.microsoft.com/office/drawing/2014/main" val="63128752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Calibri" panose="020F0502020204030204" pitchFamily="34" charset="0"/>
                          <a:ea typeface="+mn-ea"/>
                          <a:cs typeface="Calibri" panose="020F0502020204030204" pitchFamily="34" charset="0"/>
                          <a:sym typeface="+mn-lt"/>
                        </a:rPr>
                        <a:t>NO.</a:t>
                      </a:r>
                      <a:endParaRPr lang="zh-CN" altLang="en-US" sz="1600" b="1" dirty="0" smtClean="0">
                        <a:latin typeface="Calibri" panose="020F0502020204030204" pitchFamily="34" charset="0"/>
                        <a:ea typeface="+mn-ea"/>
                        <a:cs typeface="Calibri" panose="020F0502020204030204" pitchFamily="34" charset="0"/>
                        <a:sym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600" dirty="0" smtClean="0">
                          <a:latin typeface="Calibri" panose="020F0502020204030204" pitchFamily="34" charset="0"/>
                          <a:cs typeface="Calibri" panose="020F0502020204030204" pitchFamily="34" charset="0"/>
                        </a:rPr>
                        <a:t>Module</a:t>
                      </a:r>
                      <a:endParaRPr lang="zh-CN" alt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600" dirty="0" smtClean="0">
                          <a:latin typeface="Calibri" panose="020F0502020204030204" pitchFamily="34" charset="0"/>
                          <a:cs typeface="Calibri" panose="020F0502020204030204" pitchFamily="34" charset="0"/>
                        </a:rPr>
                        <a:t>Function</a:t>
                      </a:r>
                      <a:endParaRPr lang="zh-CN" alt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600" dirty="0" smtClean="0">
                          <a:latin typeface="Calibri" panose="020F0502020204030204" pitchFamily="34" charset="0"/>
                          <a:cs typeface="Calibri" panose="020F0502020204030204" pitchFamily="34" charset="0"/>
                        </a:rPr>
                        <a:t>Function Description</a:t>
                      </a:r>
                      <a:endParaRPr lang="zh-CN" alt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83902451"/>
                  </a:ext>
                </a:extLst>
              </a:tr>
              <a:tr h="317548">
                <a:tc rowSpan="9">
                  <a:txBody>
                    <a:bodyPr/>
                    <a:lstStyle/>
                    <a:p>
                      <a:pPr algn="ctr"/>
                      <a:r>
                        <a:rPr lang="en-US" altLang="zh-CN" sz="1400" dirty="0" smtClean="0">
                          <a:latin typeface="Calibri" panose="020F0502020204030204" pitchFamily="34" charset="0"/>
                          <a:ea typeface="+mn-ea"/>
                          <a:cs typeface="Calibri" panose="020F0502020204030204" pitchFamily="34" charset="0"/>
                        </a:rPr>
                        <a:t>1</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9">
                  <a:txBody>
                    <a:bodyPr/>
                    <a:lstStyle/>
                    <a:p>
                      <a:pPr algn="ctr"/>
                      <a:r>
                        <a:rPr lang="en-US" altLang="zh-CN" sz="1400" dirty="0" smtClean="0">
                          <a:latin typeface="Calibri" panose="020F0502020204030204" pitchFamily="34" charset="0"/>
                          <a:ea typeface="+mn-ea"/>
                          <a:cs typeface="Calibri" panose="020F0502020204030204" pitchFamily="34" charset="0"/>
                        </a:rPr>
                        <a:t>Express</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r>
                        <a:rPr lang="en-US" altLang="zh-CN" sz="1400" dirty="0" smtClean="0">
                          <a:latin typeface="Calibri" panose="020F0502020204030204" pitchFamily="34" charset="0"/>
                          <a:ea typeface="+mn-ea"/>
                          <a:cs typeface="Calibri" panose="020F0502020204030204" pitchFamily="34" charset="0"/>
                        </a:rPr>
                        <a:t>Live View and Playback</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Add and delete face recognition terminal on Express. View live video with temperature degree overlaid at the upper-right corner.</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8140733"/>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vMerge="1">
                  <a:txBody>
                    <a:bodyPr/>
                    <a:lstStyle/>
                    <a:p>
                      <a:pPr algn="l"/>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Search for and play recorded video and pictures on Express.</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451546"/>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Face Management</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Configure face database on Express and send the face database to face recognition controller. Support up to two face images per person, one wearing mouth mask and the other for full face.</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2572990"/>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Access Control Records</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Search for and export access control records with abnormal temperatures and mask detection info. The reports can be exported by day and week.</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5159428"/>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rowSpan="4">
                  <a:txBody>
                    <a:bodyPr/>
                    <a:lstStyle/>
                    <a:p>
                      <a:pPr algn="l"/>
                      <a:r>
                        <a:rPr lang="en-US" altLang="zh-CN" sz="1400" dirty="0" smtClean="0">
                          <a:latin typeface="Calibri" panose="020F0502020204030204" pitchFamily="34" charset="0"/>
                          <a:ea typeface="+mn-ea"/>
                          <a:cs typeface="Calibri" panose="020F0502020204030204" pitchFamily="34" charset="0"/>
                        </a:rPr>
                        <a:t>Temperature and Mask Event Record</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Express displays abnormal temperatures and no mask cases in the access control records.</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2539756"/>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In the face + card mode, the access control records are uploaded to Express with temperature info. People info can be viewed through searching for abnormal temperature records ( with one face picture and one face cutout).</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0285707"/>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In the face + card mode, the access control records with mask detection result are uploaded to Express. People info can be viewed through searching for mask-wearing detection records ( with one face picture and one face cutout).</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1078781"/>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Express can display the temperature info and related face images on the AI panel in real time.</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5784012"/>
                  </a:ext>
                </a:extLst>
              </a:tr>
              <a:tr h="317548">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lnL w="28575" cap="flat" cmpd="sng" algn="ctr">
                      <a:solidFill>
                        <a:schemeClr val="tx1"/>
                      </a:solidFill>
                      <a:prstDash val="solid"/>
                      <a:round/>
                      <a:headEnd type="none" w="med" len="med"/>
                      <a:tailEnd type="none" w="med" len="med"/>
                    </a:lnL>
                    <a:solidFill>
                      <a:schemeClr val="bg1"/>
                    </a:solidFill>
                  </a:tcPr>
                </a:tc>
                <a:tc vMerge="1">
                  <a:txBody>
                    <a:bodyPr/>
                    <a:lstStyle/>
                    <a:p>
                      <a:pPr algn="ctr"/>
                      <a:endParaRPr lang="zh-CN" altLang="en-US" sz="1400" dirty="0">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Alarm</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altLang="zh-CN" sz="1400" dirty="0" smtClean="0">
                          <a:latin typeface="Calibri" panose="020F0502020204030204" pitchFamily="34" charset="0"/>
                          <a:ea typeface="+mn-ea"/>
                          <a:cs typeface="Calibri" panose="020F0502020204030204" pitchFamily="34" charset="0"/>
                        </a:rPr>
                        <a:t>Support linked actions to temperature and mask alarms, such as linked email and pop-up window. When there are both the temperature alarm and mask alarm from one person, the temperature alarm has the priority.</a:t>
                      </a:r>
                      <a:endParaRPr lang="zh-CN" altLang="en-US" sz="1400" dirty="0">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298816"/>
                  </a:ext>
                </a:extLst>
              </a:tr>
            </a:tbl>
          </a:graphicData>
        </a:graphic>
      </p:graphicFrame>
    </p:spTree>
    <p:extLst>
      <p:ext uri="{BB962C8B-B14F-4D97-AF65-F5344CB8AC3E}">
        <p14:creationId xmlns:p14="http://schemas.microsoft.com/office/powerpoint/2010/main" val="4169483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smtClean="0">
                <a:cs typeface="+mn-ea"/>
                <a:sym typeface="+mn-lt"/>
              </a:rPr>
              <a:t>| </a:t>
            </a:r>
            <a:r>
              <a:rPr lang="en-US" altLang="zh-CN" dirty="0" smtClean="0"/>
              <a:t>Function List</a:t>
            </a:r>
            <a:endParaRPr lang="zh-CN" altLang="en-US" dirty="0"/>
          </a:p>
        </p:txBody>
      </p:sp>
      <p:graphicFrame>
        <p:nvGraphicFramePr>
          <p:cNvPr id="2" name="表格 1"/>
          <p:cNvGraphicFramePr>
            <a:graphicFrameLocks noGrp="1"/>
          </p:cNvGraphicFramePr>
          <p:nvPr>
            <p:extLst>
              <p:ext uri="{D42A27DB-BD31-4B8C-83A1-F6EECF244321}">
                <p14:modId xmlns:p14="http://schemas.microsoft.com/office/powerpoint/2010/main" val="724806023"/>
              </p:ext>
            </p:extLst>
          </p:nvPr>
        </p:nvGraphicFramePr>
        <p:xfrm>
          <a:off x="593725" y="1348316"/>
          <a:ext cx="11206380" cy="4795520"/>
        </p:xfrm>
        <a:graphic>
          <a:graphicData uri="http://schemas.openxmlformats.org/drawingml/2006/table">
            <a:tbl>
              <a:tblPr firstRow="1" bandRow="1">
                <a:tableStyleId>{00A15C55-8517-42AA-B614-E9B94910E393}</a:tableStyleId>
              </a:tblPr>
              <a:tblGrid>
                <a:gridCol w="815975">
                  <a:extLst>
                    <a:ext uri="{9D8B030D-6E8A-4147-A177-3AD203B41FA5}">
                      <a16:colId xmlns:a16="http://schemas.microsoft.com/office/drawing/2014/main" val="1571647801"/>
                    </a:ext>
                  </a:extLst>
                </a:gridCol>
                <a:gridCol w="1428750">
                  <a:extLst>
                    <a:ext uri="{9D8B030D-6E8A-4147-A177-3AD203B41FA5}">
                      <a16:colId xmlns:a16="http://schemas.microsoft.com/office/drawing/2014/main" val="284966288"/>
                    </a:ext>
                  </a:extLst>
                </a:gridCol>
                <a:gridCol w="2181225">
                  <a:extLst>
                    <a:ext uri="{9D8B030D-6E8A-4147-A177-3AD203B41FA5}">
                      <a16:colId xmlns:a16="http://schemas.microsoft.com/office/drawing/2014/main" val="4082227391"/>
                    </a:ext>
                  </a:extLst>
                </a:gridCol>
                <a:gridCol w="6780430">
                  <a:extLst>
                    <a:ext uri="{9D8B030D-6E8A-4147-A177-3AD203B41FA5}">
                      <a16:colId xmlns:a16="http://schemas.microsoft.com/office/drawing/2014/main" val="3985436240"/>
                    </a:ext>
                  </a:extLst>
                </a:gridCol>
              </a:tblGrid>
              <a:tr h="370840">
                <a:tc>
                  <a:txBody>
                    <a:bodyPr/>
                    <a:lstStyle/>
                    <a:p>
                      <a:pPr algn="ctr"/>
                      <a:r>
                        <a:rPr lang="en-US" altLang="zh-CN" sz="1600" dirty="0" smtClean="0">
                          <a:solidFill>
                            <a:schemeClr val="tx1"/>
                          </a:solidFill>
                          <a:latin typeface="Calibri" panose="020F0502020204030204" pitchFamily="34" charset="0"/>
                          <a:cs typeface="Calibri" panose="020F0502020204030204" pitchFamily="34" charset="0"/>
                        </a:rPr>
                        <a:t>NO.</a:t>
                      </a:r>
                      <a:endParaRPr lang="zh-CN" altLang="en-US" sz="16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solidFill>
                          <a:latin typeface="Calibri" panose="020F0502020204030204" pitchFamily="34" charset="0"/>
                          <a:cs typeface="Calibri" panose="020F0502020204030204" pitchFamily="34" charset="0"/>
                        </a:rPr>
                        <a:t>Module</a:t>
                      </a:r>
                      <a:endParaRPr lang="zh-CN" altLang="en-US" sz="16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solidFill>
                          <a:latin typeface="Calibri" panose="020F0502020204030204" pitchFamily="34" charset="0"/>
                          <a:cs typeface="Calibri" panose="020F0502020204030204" pitchFamily="34" charset="0"/>
                        </a:rPr>
                        <a:t>Function</a:t>
                      </a:r>
                      <a:endParaRPr lang="zh-CN" altLang="en-US" sz="16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solidFill>
                          <a:latin typeface="Calibri" panose="020F0502020204030204" pitchFamily="34" charset="0"/>
                          <a:cs typeface="Calibri" panose="020F0502020204030204" pitchFamily="34" charset="0"/>
                        </a:rPr>
                        <a:t>Function Description</a:t>
                      </a:r>
                      <a:endParaRPr lang="zh-CN" altLang="en-US" sz="16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55460215"/>
                  </a:ext>
                </a:extLst>
              </a:tr>
              <a:tr h="370840">
                <a:tc rowSpan="6">
                  <a:txBody>
                    <a:bodyPr/>
                    <a:lstStyle/>
                    <a:p>
                      <a:pPr algn="ctr"/>
                      <a:r>
                        <a:rPr lang="en-US" altLang="zh-CN" sz="1400" dirty="0" smtClean="0">
                          <a:latin typeface="Calibri" panose="020F0502020204030204" pitchFamily="34" charset="0"/>
                          <a:cs typeface="Calibri" panose="020F0502020204030204" pitchFamily="34" charset="0"/>
                        </a:rPr>
                        <a:t>2</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a:r>
                        <a:rPr lang="en-US" altLang="zh-CN" sz="1400" dirty="0" smtClean="0">
                          <a:latin typeface="Calibri" panose="020F0502020204030204" pitchFamily="34" charset="0"/>
                          <a:cs typeface="Calibri" panose="020F0502020204030204" pitchFamily="34" charset="0"/>
                        </a:rPr>
                        <a:t>NVR</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n-US" altLang="zh-CN" sz="1400" dirty="0" smtClean="0">
                          <a:latin typeface="Calibri" panose="020F0502020204030204" pitchFamily="34" charset="0"/>
                          <a:cs typeface="Calibri" panose="020F0502020204030204" pitchFamily="34" charset="0"/>
                        </a:rPr>
                        <a:t>Live View and Playback</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Add and delete face recognition terminal on NVR. View live video with temperature degree overlaid at the upper-right corner.</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3948188"/>
                  </a:ext>
                </a:extLst>
              </a:tr>
              <a:tr h="370840">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Search for and play recorded video and pictures on NVR.</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963765"/>
                  </a:ext>
                </a:extLst>
              </a:tr>
              <a:tr h="370840">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l"/>
                      <a:r>
                        <a:rPr lang="en-US" altLang="zh-CN" sz="1400" dirty="0" smtClean="0">
                          <a:latin typeface="Calibri" panose="020F0502020204030204" pitchFamily="34" charset="0"/>
                          <a:cs typeface="Calibri" panose="020F0502020204030204" pitchFamily="34" charset="0"/>
                        </a:rPr>
                        <a:t>Temperature and Mask Event Record</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NVR can display the temperature info and related face images on the AI panel in real time. The panel displays face pictures, face cutouts, with mask or not, temperature info, daily statistics and videos. The Navigation Bar shows person ID and name.</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077554"/>
                  </a:ext>
                </a:extLst>
              </a:tr>
              <a:tr h="370840">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Add tags to abnormal events. For a person with fever and no mask, the event is reported as a temperature event.</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9802852"/>
                  </a:ext>
                </a:extLst>
              </a:tr>
              <a:tr h="370840">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NVR displays the number of detected people, abnormal temperatures, and mask detections, which can be searched by name, date and time, and exported into Excel.</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518995"/>
                  </a:ext>
                </a:extLst>
              </a:tr>
              <a:tr h="370840">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Alarm</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Support linked actions to temperature and mask alarms, such as linked email, alarm output, and buzzer. When there are both the temperature alarm and mask alarm from one person, the temperature alarm has the priority.</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2528706"/>
                  </a:ext>
                </a:extLst>
              </a:tr>
              <a:tr h="370840">
                <a:tc rowSpan="2">
                  <a:txBody>
                    <a:bodyPr/>
                    <a:lstStyle/>
                    <a:p>
                      <a:pPr algn="ctr"/>
                      <a:r>
                        <a:rPr lang="en-US" altLang="zh-CN" sz="1400" dirty="0" smtClean="0">
                          <a:latin typeface="Calibri" panose="020F0502020204030204" pitchFamily="34" charset="0"/>
                          <a:cs typeface="Calibri" panose="020F0502020204030204" pitchFamily="34" charset="0"/>
                        </a:rPr>
                        <a:t>3</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CN" sz="1400" dirty="0" smtClean="0">
                          <a:latin typeface="Calibri" panose="020F0502020204030204" pitchFamily="34" charset="0"/>
                          <a:cs typeface="Calibri" panose="020F0502020204030204" pitchFamily="34" charset="0"/>
                        </a:rPr>
                        <a:t>DMSS</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Live View and Playback</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Add and delete face recognition terminal by P2P protocol on DMSS. View live video. The main stream video shows temperature info.</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4364367"/>
                  </a:ext>
                </a:extLst>
              </a:tr>
              <a:tr h="370840">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Alarm</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400" dirty="0" smtClean="0">
                          <a:latin typeface="Calibri" panose="020F0502020204030204" pitchFamily="34" charset="0"/>
                          <a:cs typeface="Calibri" panose="020F0502020204030204" pitchFamily="34" charset="0"/>
                        </a:rPr>
                        <a:t>Receive alarms from face recognition terminals, and display alarm notifications that contains temperature info and face snapshot.</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4463396"/>
                  </a:ext>
                </a:extLst>
              </a:tr>
            </a:tbl>
          </a:graphicData>
        </a:graphic>
      </p:graphicFrame>
    </p:spTree>
    <p:extLst>
      <p:ext uri="{BB962C8B-B14F-4D97-AF65-F5344CB8AC3E}">
        <p14:creationId xmlns:p14="http://schemas.microsoft.com/office/powerpoint/2010/main" val="56925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smtClean="0"/>
              <a:t>Overview</a:t>
            </a:r>
            <a:endParaRPr lang="zh-CN" altLang="en-US" dirty="0"/>
          </a:p>
        </p:txBody>
      </p:sp>
      <p:sp>
        <p:nvSpPr>
          <p:cNvPr id="20" name="文本占位符 17"/>
          <p:cNvSpPr>
            <a:spLocks noGrp="1"/>
          </p:cNvSpPr>
          <p:nvPr/>
        </p:nvSpPr>
        <p:spPr>
          <a:xfrm>
            <a:off x="6439711" y="4321782"/>
            <a:ext cx="930865"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04</a:t>
            </a:r>
            <a:endParaRPr lang="en-US" dirty="0"/>
          </a:p>
        </p:txBody>
      </p:sp>
      <p:sp>
        <p:nvSpPr>
          <p:cNvPr id="21" name="文本占位符 55"/>
          <p:cNvSpPr>
            <a:spLocks noGrp="1"/>
          </p:cNvSpPr>
          <p:nvPr/>
        </p:nvSpPr>
        <p:spPr>
          <a:xfrm>
            <a:off x="7533314" y="4396645"/>
            <a:ext cx="3610917"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FAQ</a:t>
            </a:r>
            <a:endParaRPr lang="en-US" dirty="0"/>
          </a:p>
        </p:txBody>
      </p:sp>
      <p:sp>
        <p:nvSpPr>
          <p:cNvPr id="22" name="文本占位符 56"/>
          <p:cNvSpPr>
            <a:spLocks noGrp="1"/>
          </p:cNvSpPr>
          <p:nvPr/>
        </p:nvSpPr>
        <p:spPr>
          <a:xfrm>
            <a:off x="7513860" y="4889214"/>
            <a:ext cx="4064194" cy="1114104"/>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pPr>
              <a:lnSpc>
                <a:spcPct val="100000"/>
              </a:lnSpc>
            </a:pPr>
            <a:r>
              <a:rPr lang="en-US" dirty="0" smtClean="0"/>
              <a:t>Solution FAQ</a:t>
            </a:r>
            <a:endParaRPr lang="en-US" dirty="0"/>
          </a:p>
        </p:txBody>
      </p:sp>
      <p:sp>
        <p:nvSpPr>
          <p:cNvPr id="24" name="文本占位符 57"/>
          <p:cNvSpPr>
            <a:spLocks noGrp="1"/>
          </p:cNvSpPr>
          <p:nvPr/>
        </p:nvSpPr>
        <p:spPr>
          <a:xfrm>
            <a:off x="7577666" y="2676976"/>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solidFill>
                  <a:srgbClr val="C00000"/>
                </a:solidFill>
              </a:rPr>
              <a:t>Installation Guidance</a:t>
            </a:r>
            <a:endParaRPr lang="en-US" dirty="0">
              <a:solidFill>
                <a:srgbClr val="C00000"/>
              </a:solidFill>
            </a:endParaRPr>
          </a:p>
        </p:txBody>
      </p:sp>
      <p:sp>
        <p:nvSpPr>
          <p:cNvPr id="25" name="文本占位符 58"/>
          <p:cNvSpPr>
            <a:spLocks noGrp="1"/>
          </p:cNvSpPr>
          <p:nvPr/>
        </p:nvSpPr>
        <p:spPr>
          <a:xfrm>
            <a:off x="7577666" y="3168013"/>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solidFill>
                  <a:srgbClr val="C00000"/>
                </a:solidFill>
                <a:sym typeface="+mn-lt"/>
              </a:rPr>
              <a:t>Face </a:t>
            </a:r>
            <a:r>
              <a:rPr lang="en-US" altLang="zh-CN" dirty="0">
                <a:solidFill>
                  <a:srgbClr val="C00000"/>
                </a:solidFill>
                <a:sym typeface="+mn-lt"/>
              </a:rPr>
              <a:t>Recognition </a:t>
            </a:r>
            <a:r>
              <a:rPr lang="en-US" altLang="zh-CN" dirty="0" smtClean="0">
                <a:solidFill>
                  <a:srgbClr val="C00000"/>
                </a:solidFill>
                <a:sym typeface="+mn-lt"/>
              </a:rPr>
              <a:t>Terminal</a:t>
            </a:r>
            <a:endParaRPr lang="en-US" dirty="0">
              <a:solidFill>
                <a:srgbClr val="C00000"/>
              </a:solidFill>
            </a:endParaRPr>
          </a:p>
        </p:txBody>
      </p:sp>
      <p:sp>
        <p:nvSpPr>
          <p:cNvPr id="26" name="文本占位符 61"/>
          <p:cNvSpPr>
            <a:spLocks noGrp="1"/>
          </p:cNvSpPr>
          <p:nvPr/>
        </p:nvSpPr>
        <p:spPr>
          <a:xfrm>
            <a:off x="6439711"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solidFill>
                  <a:srgbClr val="C00000"/>
                </a:solidFill>
              </a:rPr>
              <a:t>02</a:t>
            </a:r>
            <a:endParaRPr lang="en-US" dirty="0">
              <a:solidFill>
                <a:srgbClr val="C00000"/>
              </a:solidFill>
            </a:endParaRPr>
          </a:p>
        </p:txBody>
      </p:sp>
      <p:sp>
        <p:nvSpPr>
          <p:cNvPr id="11" name="文本占位符 57"/>
          <p:cNvSpPr>
            <a:spLocks noGrp="1"/>
          </p:cNvSpPr>
          <p:nvPr/>
        </p:nvSpPr>
        <p:spPr>
          <a:xfrm>
            <a:off x="2262733" y="4382745"/>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Configuration</a:t>
            </a:r>
            <a:endParaRPr lang="en-US" dirty="0"/>
          </a:p>
        </p:txBody>
      </p:sp>
      <p:sp>
        <p:nvSpPr>
          <p:cNvPr id="12" name="文本占位符 58"/>
          <p:cNvSpPr>
            <a:spLocks noGrp="1"/>
          </p:cNvSpPr>
          <p:nvPr/>
        </p:nvSpPr>
        <p:spPr>
          <a:xfrm>
            <a:off x="2262733" y="4873782"/>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en-US" dirty="0" smtClean="0"/>
              <a:t>Upgrade, </a:t>
            </a:r>
            <a:r>
              <a:rPr lang="en-US" altLang="zh-CN" dirty="0">
                <a:sym typeface="+mn-lt"/>
              </a:rPr>
              <a:t>Face Recognition </a:t>
            </a:r>
            <a:r>
              <a:rPr lang="en-US" altLang="zh-CN" dirty="0" smtClean="0">
                <a:sym typeface="+mn-lt"/>
              </a:rPr>
              <a:t>Terminal, </a:t>
            </a:r>
            <a:r>
              <a:rPr lang="en-US" altLang="en-US" dirty="0" smtClean="0"/>
              <a:t>NVR, Express, DMSS</a:t>
            </a:r>
            <a:endParaRPr lang="en-US" dirty="0"/>
          </a:p>
        </p:txBody>
      </p:sp>
      <p:sp>
        <p:nvSpPr>
          <p:cNvPr id="13" name="文本占位符 61"/>
          <p:cNvSpPr>
            <a:spLocks noGrp="1"/>
          </p:cNvSpPr>
          <p:nvPr/>
        </p:nvSpPr>
        <p:spPr>
          <a:xfrm>
            <a:off x="1124778" y="4321782"/>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03</a:t>
            </a:r>
            <a:endParaRPr lang="en-US" dirty="0"/>
          </a:p>
        </p:txBody>
      </p:sp>
      <p:sp>
        <p:nvSpPr>
          <p:cNvPr id="17" name="文本占位符 61"/>
          <p:cNvSpPr>
            <a:spLocks noGrp="1"/>
          </p:cNvSpPr>
          <p:nvPr/>
        </p:nvSpPr>
        <p:spPr>
          <a:xfrm>
            <a:off x="1124778"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01</a:t>
            </a:r>
            <a:endParaRPr lang="en-US" dirty="0"/>
          </a:p>
        </p:txBody>
      </p:sp>
      <p:sp>
        <p:nvSpPr>
          <p:cNvPr id="18" name="文本占位符 54"/>
          <p:cNvSpPr>
            <a:spLocks noGrp="1"/>
          </p:cNvSpPr>
          <p:nvPr>
            <p:ph type="body" sz="quarter" idx="12"/>
          </p:nvPr>
        </p:nvSpPr>
        <p:spPr>
          <a:xfrm>
            <a:off x="2198926" y="3169545"/>
            <a:ext cx="3630373" cy="720000"/>
          </a:xfrm>
        </p:spPr>
        <p:txBody>
          <a:bodyPr/>
          <a:lstStyle/>
          <a:p>
            <a:r>
              <a:rPr lang="en-US" dirty="0" smtClean="0"/>
              <a:t>Topology</a:t>
            </a:r>
            <a:r>
              <a:rPr lang="en-US" altLang="zh-CN" dirty="0" smtClean="0"/>
              <a:t>, Scenarios, Device List, Function List </a:t>
            </a:r>
            <a:endParaRPr lang="en-US" dirty="0"/>
          </a:p>
        </p:txBody>
      </p:sp>
    </p:spTree>
    <p:extLst>
      <p:ext uri="{BB962C8B-B14F-4D97-AF65-F5344CB8AC3E}">
        <p14:creationId xmlns:p14="http://schemas.microsoft.com/office/powerpoint/2010/main" val="857039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2943187" y="1257986"/>
            <a:ext cx="8699418"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8" name="标题 13"/>
          <p:cNvSpPr>
            <a:spLocks noGrp="1"/>
          </p:cNvSpPr>
          <p:nvPr>
            <p:ph type="title"/>
          </p:nvPr>
        </p:nvSpPr>
        <p:spPr>
          <a:xfrm>
            <a:off x="478056" y="240390"/>
            <a:ext cx="11322049" cy="868363"/>
          </a:xfrm>
        </p:spPr>
        <p:txBody>
          <a:bodyPr/>
          <a:lstStyle/>
          <a:p>
            <a:r>
              <a:rPr lang="en-US" altLang="zh-CN" dirty="0" smtClean="0"/>
              <a:t>Installation Guidance | Cable Connection</a:t>
            </a:r>
            <a:endParaRPr lang="zh-CN" altLang="en-US" dirty="0"/>
          </a:p>
        </p:txBody>
      </p:sp>
      <p:sp>
        <p:nvSpPr>
          <p:cNvPr id="27" name="Rectangle 24"/>
          <p:cNvSpPr>
            <a:spLocks noChangeArrowheads="1"/>
          </p:cNvSpPr>
          <p:nvPr/>
        </p:nvSpPr>
        <p:spPr bwMode="auto">
          <a:xfrm>
            <a:off x="489364" y="1257986"/>
            <a:ext cx="2339860"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548641" y="1358537"/>
            <a:ext cx="2166620" cy="372137"/>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Cable Connection</a:t>
            </a:r>
            <a:endParaRPr lang="zh-CN" altLang="en-US" sz="14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15" name="直接箭头连接符 14"/>
          <p:cNvCxnSpPr/>
          <p:nvPr/>
        </p:nvCxnSpPr>
        <p:spPr bwMode="auto">
          <a:xfrm>
            <a:off x="1666427" y="173047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7" name="矩形 16"/>
          <p:cNvSpPr/>
          <p:nvPr/>
        </p:nvSpPr>
        <p:spPr bwMode="auto">
          <a:xfrm>
            <a:off x="559949" y="1948180"/>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Notes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pic>
        <p:nvPicPr>
          <p:cNvPr id="4" name="图片 3"/>
          <p:cNvPicPr>
            <a:picLocks noChangeAspect="1"/>
          </p:cNvPicPr>
          <p:nvPr/>
        </p:nvPicPr>
        <p:blipFill>
          <a:blip r:embed="rId3"/>
          <a:stretch>
            <a:fillRect/>
          </a:stretch>
        </p:blipFill>
        <p:spPr>
          <a:xfrm>
            <a:off x="3173983" y="1492893"/>
            <a:ext cx="5665217" cy="4699201"/>
          </a:xfrm>
          <a:prstGeom prst="rect">
            <a:avLst/>
          </a:prstGeom>
        </p:spPr>
      </p:pic>
      <p:sp>
        <p:nvSpPr>
          <p:cNvPr id="5" name="文本框 4"/>
          <p:cNvSpPr txBox="1"/>
          <p:nvPr/>
        </p:nvSpPr>
        <p:spPr bwMode="auto">
          <a:xfrm>
            <a:off x="8971280" y="4240431"/>
            <a:ext cx="2539245" cy="2061485"/>
          </a:xfrm>
          <a:prstGeom prst="rect">
            <a:avLst/>
          </a:prstGeom>
          <a:noFill/>
          <a:ln w="9525">
            <a:noFill/>
            <a:miter lim="800000"/>
            <a:headEnd/>
            <a:tailEnd/>
          </a:ln>
        </p:spPr>
        <p:txBody>
          <a:bodyPr wrap="square" lIns="99980" tIns="49986" rIns="99980" bIns="49986" rtlCol="0">
            <a:spAutoFit/>
          </a:bodyPr>
          <a:lstStyle/>
          <a:p>
            <a:pPr defTabSz="1001649" eaLnBrk="0" hangingPunct="0">
              <a:lnSpc>
                <a:spcPct val="130000"/>
              </a:lnSpc>
            </a:pPr>
            <a:r>
              <a:rPr lang="en-US" altLang="zh-CN" sz="1400" b="1" dirty="0" smtClean="0">
                <a:solidFill>
                  <a:srgbClr val="C00000"/>
                </a:solidFill>
                <a:latin typeface="Calibri" panose="020F0502020204030204" pitchFamily="34" charset="0"/>
                <a:cs typeface="Calibri" panose="020F0502020204030204" pitchFamily="34" charset="0"/>
              </a:rPr>
              <a:t>Notes</a:t>
            </a:r>
            <a:r>
              <a:rPr lang="zh-CN" altLang="en-US" sz="1400" b="1" dirty="0" smtClean="0">
                <a:solidFill>
                  <a:srgbClr val="C00000"/>
                </a:solidFill>
                <a:latin typeface="Calibri" panose="020F0502020204030204" pitchFamily="34" charset="0"/>
                <a:cs typeface="Calibri" panose="020F0502020204030204" pitchFamily="34" charset="0"/>
              </a:rPr>
              <a:t>：</a:t>
            </a:r>
            <a:r>
              <a:rPr lang="en-US" altLang="zh-CN" sz="1400" dirty="0" smtClean="0">
                <a:solidFill>
                  <a:srgbClr val="000000"/>
                </a:solidFill>
                <a:latin typeface="Calibri" panose="020F0502020204030204" pitchFamily="34" charset="0"/>
                <a:cs typeface="Calibri" panose="020F0502020204030204" pitchFamily="34" charset="0"/>
              </a:rPr>
              <a:t>This delivery Plan only introduce how to install the </a:t>
            </a:r>
            <a:r>
              <a:rPr lang="en-US" altLang="zh-CN" sz="1400" b="1" dirty="0" smtClean="0">
                <a:solidFill>
                  <a:srgbClr val="000000"/>
                </a:solidFill>
                <a:latin typeface="Calibri" panose="020F0502020204030204" pitchFamily="34" charset="0"/>
                <a:cs typeface="Calibri" panose="020F0502020204030204" pitchFamily="34" charset="0"/>
              </a:rPr>
              <a:t>Face Recognition Terminal</a:t>
            </a:r>
            <a:r>
              <a:rPr lang="en-US" altLang="zh-CN" sz="1400" dirty="0">
                <a:solidFill>
                  <a:srgbClr val="000000"/>
                </a:solidFill>
                <a:latin typeface="Calibri" panose="020F0502020204030204" pitchFamily="34" charset="0"/>
                <a:cs typeface="Calibri" panose="020F0502020204030204" pitchFamily="34" charset="0"/>
              </a:rPr>
              <a:t> </a:t>
            </a:r>
            <a:r>
              <a:rPr lang="en-US" altLang="zh-CN" sz="1400" dirty="0" smtClean="0">
                <a:solidFill>
                  <a:srgbClr val="000000"/>
                </a:solidFill>
                <a:latin typeface="Calibri" panose="020F0502020204030204" pitchFamily="34" charset="0"/>
                <a:cs typeface="Calibri" panose="020F0502020204030204" pitchFamily="34" charset="0"/>
              </a:rPr>
              <a:t>on the wall. About the barrier installation and vertical installation, please refer to the other files.</a:t>
            </a:r>
            <a:endParaRPr lang="zh-CN" altLang="en-US" sz="1400" dirty="0" smtClean="0">
              <a:solidFill>
                <a:srgbClr val="000000"/>
              </a:solidFill>
              <a:latin typeface="Calibri" panose="020F0502020204030204" pitchFamily="34" charset="0"/>
              <a:cs typeface="Calibri" panose="020F0502020204030204" pitchFamily="34" charset="0"/>
            </a:endParaRPr>
          </a:p>
        </p:txBody>
      </p:sp>
      <p:cxnSp>
        <p:nvCxnSpPr>
          <p:cNvPr id="46" name="直接箭头连接符 45"/>
          <p:cNvCxnSpPr/>
          <p:nvPr/>
        </p:nvCxnSpPr>
        <p:spPr bwMode="auto">
          <a:xfrm>
            <a:off x="1666427" y="2320121"/>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7" name="矩形 46"/>
          <p:cNvSpPr/>
          <p:nvPr/>
        </p:nvSpPr>
        <p:spPr bwMode="auto">
          <a:xfrm>
            <a:off x="559949" y="3127466"/>
            <a:ext cx="2166620" cy="55589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a:t>
            </a:r>
            <a:r>
              <a:rPr lang="en-US" altLang="zh-CN" sz="1400" dirty="0">
                <a:latin typeface="Calibri" panose="020F0502020204030204" pitchFamily="34" charset="0"/>
                <a:cs typeface="Calibri" panose="020F0502020204030204" pitchFamily="34" charset="0"/>
              </a:rPr>
              <a:t>Temperature Monitoring Requirement</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48" name="矩形 47"/>
          <p:cNvSpPr/>
          <p:nvPr/>
        </p:nvSpPr>
        <p:spPr bwMode="auto">
          <a:xfrm>
            <a:off x="559949" y="2537823"/>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a:t>
            </a:r>
            <a:r>
              <a:rPr lang="en-US" altLang="zh-CN" sz="1400" dirty="0">
                <a:latin typeface="Calibri" panose="020F0502020204030204" pitchFamily="34" charset="0"/>
                <a:cs typeface="Calibri" panose="020F0502020204030204" pitchFamily="34" charset="0"/>
              </a:rPr>
              <a:t>Scenarios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49" name="直接箭头连接符 48"/>
          <p:cNvCxnSpPr/>
          <p:nvPr/>
        </p:nvCxnSpPr>
        <p:spPr bwMode="auto">
          <a:xfrm>
            <a:off x="1666427" y="290996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0157" y="1541894"/>
            <a:ext cx="1601693" cy="2736131"/>
          </a:xfrm>
          <a:prstGeom prst="rect">
            <a:avLst/>
          </a:prstGeom>
        </p:spPr>
      </p:pic>
    </p:spTree>
    <p:extLst>
      <p:ext uri="{BB962C8B-B14F-4D97-AF65-F5344CB8AC3E}">
        <p14:creationId xmlns:p14="http://schemas.microsoft.com/office/powerpoint/2010/main" val="4220189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2943187" y="1257986"/>
            <a:ext cx="8699418"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8" name="标题 13"/>
          <p:cNvSpPr>
            <a:spLocks noGrp="1"/>
          </p:cNvSpPr>
          <p:nvPr>
            <p:ph type="title"/>
          </p:nvPr>
        </p:nvSpPr>
        <p:spPr>
          <a:xfrm>
            <a:off x="478056" y="240390"/>
            <a:ext cx="11322049" cy="868363"/>
          </a:xfrm>
        </p:spPr>
        <p:txBody>
          <a:bodyPr/>
          <a:lstStyle/>
          <a:p>
            <a:r>
              <a:rPr lang="en-US" altLang="zh-CN" dirty="0" smtClean="0"/>
              <a:t>Installation Guidance | Installation Notes</a:t>
            </a:r>
            <a:endParaRPr lang="zh-CN" altLang="en-US" dirty="0"/>
          </a:p>
        </p:txBody>
      </p:sp>
      <p:sp>
        <p:nvSpPr>
          <p:cNvPr id="27" name="Rectangle 24"/>
          <p:cNvSpPr>
            <a:spLocks noChangeArrowheads="1"/>
          </p:cNvSpPr>
          <p:nvPr/>
        </p:nvSpPr>
        <p:spPr bwMode="auto">
          <a:xfrm>
            <a:off x="489364" y="1257986"/>
            <a:ext cx="2339860"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548641" y="1358537"/>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Cable Connection</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5" name="直接箭头连接符 14"/>
          <p:cNvCxnSpPr/>
          <p:nvPr/>
        </p:nvCxnSpPr>
        <p:spPr bwMode="auto">
          <a:xfrm>
            <a:off x="1666427" y="173047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7" name="矩形 16"/>
          <p:cNvSpPr/>
          <p:nvPr/>
        </p:nvSpPr>
        <p:spPr bwMode="auto">
          <a:xfrm>
            <a:off x="559949" y="1948180"/>
            <a:ext cx="2166620" cy="372137"/>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Installation Notes</a:t>
            </a:r>
            <a:endParaRPr lang="zh-CN" altLang="en-US" sz="14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24" name="直接箭头连接符 23"/>
          <p:cNvCxnSpPr/>
          <p:nvPr/>
        </p:nvCxnSpPr>
        <p:spPr bwMode="auto">
          <a:xfrm>
            <a:off x="1666427" y="2320121"/>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矩形 33"/>
          <p:cNvSpPr/>
          <p:nvPr/>
        </p:nvSpPr>
        <p:spPr bwMode="auto">
          <a:xfrm>
            <a:off x="559949" y="3127466"/>
            <a:ext cx="2166620" cy="55589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a:t>
            </a:r>
            <a:r>
              <a:rPr lang="en-US" altLang="zh-CN" sz="1400" dirty="0">
                <a:latin typeface="Calibri" panose="020F0502020204030204" pitchFamily="34" charset="0"/>
                <a:cs typeface="Calibri" panose="020F0502020204030204" pitchFamily="34" charset="0"/>
              </a:rPr>
              <a:t>Temperature Monitoring Requirement</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2" name="矩形 1"/>
          <p:cNvSpPr/>
          <p:nvPr/>
        </p:nvSpPr>
        <p:spPr>
          <a:xfrm>
            <a:off x="3091080" y="1304458"/>
            <a:ext cx="8460840" cy="1470082"/>
          </a:xfrm>
          <a:prstGeom prst="rect">
            <a:avLst/>
          </a:prstGeom>
        </p:spPr>
        <p:txBody>
          <a:bodyPr wrap="square">
            <a:spAutoFit/>
          </a:bodyPr>
          <a:lstStyle/>
          <a:p>
            <a:pPr marL="285750" indent="-285750">
              <a:lnSpc>
                <a:spcPct val="13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If </a:t>
            </a:r>
            <a:r>
              <a:rPr lang="en-US" altLang="zh-CN" sz="1400" dirty="0">
                <a:latin typeface="Calibri" panose="020F0502020204030204" pitchFamily="34" charset="0"/>
                <a:cs typeface="Calibri" panose="020F0502020204030204" pitchFamily="34" charset="0"/>
              </a:rPr>
              <a:t>there is light source 0.5 meters away from the access controller, the </a:t>
            </a:r>
            <a:r>
              <a:rPr lang="en-US" altLang="zh-CN" sz="1400" dirty="0" smtClean="0">
                <a:latin typeface="Calibri" panose="020F0502020204030204" pitchFamily="34" charset="0"/>
                <a:cs typeface="Calibri" panose="020F0502020204030204" pitchFamily="34" charset="0"/>
              </a:rPr>
              <a:t>minimum illumination </a:t>
            </a:r>
            <a:r>
              <a:rPr lang="en-US" altLang="zh-CN" sz="1400" dirty="0">
                <a:latin typeface="Calibri" panose="020F0502020204030204" pitchFamily="34" charset="0"/>
                <a:cs typeface="Calibri" panose="020F0502020204030204" pitchFamily="34" charset="0"/>
              </a:rPr>
              <a:t>should be no less than 100 Lux.</a:t>
            </a:r>
          </a:p>
          <a:p>
            <a:pPr marL="285750" indent="-285750">
              <a:lnSpc>
                <a:spcPct val="13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It </a:t>
            </a:r>
            <a:r>
              <a:rPr lang="en-US" altLang="zh-CN" sz="1400" dirty="0">
                <a:latin typeface="Calibri" panose="020F0502020204030204" pitchFamily="34" charset="0"/>
                <a:cs typeface="Calibri" panose="020F0502020204030204" pitchFamily="34" charset="0"/>
              </a:rPr>
              <a:t>is recommended that the access controller is installed indoors, at least 3 meters </a:t>
            </a:r>
            <a:r>
              <a:rPr lang="en-US" altLang="zh-CN" sz="1400" dirty="0" smtClean="0">
                <a:latin typeface="Calibri" panose="020F0502020204030204" pitchFamily="34" charset="0"/>
                <a:cs typeface="Calibri" panose="020F0502020204030204" pitchFamily="34" charset="0"/>
              </a:rPr>
              <a:t>away from </a:t>
            </a:r>
            <a:r>
              <a:rPr lang="en-US" altLang="zh-CN" sz="1400" dirty="0">
                <a:latin typeface="Calibri" panose="020F0502020204030204" pitchFamily="34" charset="0"/>
                <a:cs typeface="Calibri" panose="020F0502020204030204" pitchFamily="34" charset="0"/>
              </a:rPr>
              <a:t>windows and doors and 2 meters away from lights.</a:t>
            </a:r>
          </a:p>
          <a:p>
            <a:pPr marL="285750" indent="-285750">
              <a:lnSpc>
                <a:spcPct val="13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Avoid </a:t>
            </a:r>
            <a:r>
              <a:rPr lang="en-US" altLang="zh-CN" sz="1400" dirty="0">
                <a:latin typeface="Calibri" panose="020F0502020204030204" pitchFamily="34" charset="0"/>
                <a:cs typeface="Calibri" panose="020F0502020204030204" pitchFamily="34" charset="0"/>
              </a:rPr>
              <a:t>backlight and direct sunlight.</a:t>
            </a:r>
            <a:endParaRPr lang="zh-CN" altLang="en-US" sz="1400" dirty="0">
              <a:latin typeface="Calibri" panose="020F0502020204030204" pitchFamily="34" charset="0"/>
              <a:cs typeface="Calibri" panose="020F0502020204030204" pitchFamily="34" charset="0"/>
            </a:endParaRPr>
          </a:p>
        </p:txBody>
      </p:sp>
      <p:sp>
        <p:nvSpPr>
          <p:cNvPr id="3" name="矩形 2"/>
          <p:cNvSpPr/>
          <p:nvPr/>
        </p:nvSpPr>
        <p:spPr>
          <a:xfrm>
            <a:off x="3091080" y="3221733"/>
            <a:ext cx="3151953" cy="338554"/>
          </a:xfrm>
          <a:prstGeom prst="rect">
            <a:avLst/>
          </a:prstGeom>
        </p:spPr>
        <p:txBody>
          <a:bodyPr wrap="none">
            <a:spAutoFit/>
          </a:bodyPr>
          <a:lstStyle/>
          <a:p>
            <a:r>
              <a:rPr lang="en-US" altLang="zh-CN" sz="1600" b="1" dirty="0">
                <a:latin typeface="Calibri" panose="020F0502020204030204" pitchFamily="34" charset="0"/>
                <a:cs typeface="Calibri" panose="020F0502020204030204" pitchFamily="34" charset="0"/>
              </a:rPr>
              <a:t>Ambient Illumination Requirement</a:t>
            </a:r>
            <a:endParaRPr lang="zh-CN" altLang="en-US" sz="1600" b="1"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3"/>
          <a:stretch>
            <a:fillRect/>
          </a:stretch>
        </p:blipFill>
        <p:spPr>
          <a:xfrm>
            <a:off x="4404195" y="3709520"/>
            <a:ext cx="5777402" cy="1763300"/>
          </a:xfrm>
          <a:prstGeom prst="rect">
            <a:avLst/>
          </a:prstGeom>
        </p:spPr>
      </p:pic>
      <p:sp>
        <p:nvSpPr>
          <p:cNvPr id="20" name="矩形 19"/>
          <p:cNvSpPr/>
          <p:nvPr/>
        </p:nvSpPr>
        <p:spPr bwMode="auto">
          <a:xfrm>
            <a:off x="559949" y="2537823"/>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a:t>
            </a:r>
            <a:r>
              <a:rPr lang="en-US" altLang="zh-CN" sz="1400" dirty="0">
                <a:latin typeface="Calibri" panose="020F0502020204030204" pitchFamily="34" charset="0"/>
                <a:cs typeface="Calibri" panose="020F0502020204030204" pitchFamily="34" charset="0"/>
              </a:rPr>
              <a:t>Scenarios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22" name="直接箭头连接符 21"/>
          <p:cNvCxnSpPr/>
          <p:nvPr/>
        </p:nvCxnSpPr>
        <p:spPr bwMode="auto">
          <a:xfrm>
            <a:off x="1666427" y="290996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13527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2943187" y="1257986"/>
            <a:ext cx="8699418"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8" name="标题 13"/>
          <p:cNvSpPr>
            <a:spLocks noGrp="1"/>
          </p:cNvSpPr>
          <p:nvPr>
            <p:ph type="title"/>
          </p:nvPr>
        </p:nvSpPr>
        <p:spPr>
          <a:xfrm>
            <a:off x="478056" y="240390"/>
            <a:ext cx="11322049" cy="868363"/>
          </a:xfrm>
        </p:spPr>
        <p:txBody>
          <a:bodyPr/>
          <a:lstStyle/>
          <a:p>
            <a:r>
              <a:rPr lang="en-US" altLang="zh-CN" dirty="0" smtClean="0"/>
              <a:t>Installation Guidance | Installation Scenarios</a:t>
            </a:r>
            <a:endParaRPr lang="zh-CN" altLang="en-US" dirty="0"/>
          </a:p>
        </p:txBody>
      </p:sp>
      <p:sp>
        <p:nvSpPr>
          <p:cNvPr id="27" name="Rectangle 24"/>
          <p:cNvSpPr>
            <a:spLocks noChangeArrowheads="1"/>
          </p:cNvSpPr>
          <p:nvPr/>
        </p:nvSpPr>
        <p:spPr bwMode="auto">
          <a:xfrm>
            <a:off x="489364" y="1257986"/>
            <a:ext cx="2339860"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548641" y="1358537"/>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Cable Connection</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5" name="直接箭头连接符 14"/>
          <p:cNvCxnSpPr/>
          <p:nvPr/>
        </p:nvCxnSpPr>
        <p:spPr bwMode="auto">
          <a:xfrm>
            <a:off x="1666427" y="173047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7" name="矩形 16"/>
          <p:cNvSpPr/>
          <p:nvPr/>
        </p:nvSpPr>
        <p:spPr bwMode="auto">
          <a:xfrm>
            <a:off x="559949" y="1948180"/>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Notes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24" name="直接箭头连接符 23"/>
          <p:cNvCxnSpPr/>
          <p:nvPr/>
        </p:nvCxnSpPr>
        <p:spPr bwMode="auto">
          <a:xfrm>
            <a:off x="1666427" y="2320121"/>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矩形 33"/>
          <p:cNvSpPr/>
          <p:nvPr/>
        </p:nvSpPr>
        <p:spPr bwMode="auto">
          <a:xfrm>
            <a:off x="559949" y="3127466"/>
            <a:ext cx="2166620" cy="55589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a:t>
            </a:r>
            <a:r>
              <a:rPr lang="en-US" altLang="zh-CN" sz="1400" dirty="0">
                <a:latin typeface="Calibri" panose="020F0502020204030204" pitchFamily="34" charset="0"/>
                <a:cs typeface="Calibri" panose="020F0502020204030204" pitchFamily="34" charset="0"/>
              </a:rPr>
              <a:t>Temperature Monitoring Requirement</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20" name="矩形 19"/>
          <p:cNvSpPr/>
          <p:nvPr/>
        </p:nvSpPr>
        <p:spPr bwMode="auto">
          <a:xfrm>
            <a:off x="559949" y="2537823"/>
            <a:ext cx="2166620" cy="372137"/>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Installation </a:t>
            </a:r>
            <a:r>
              <a:rPr lang="en-US" altLang="zh-CN" sz="1400" dirty="0">
                <a:solidFill>
                  <a:schemeClr val="bg1"/>
                </a:solidFill>
                <a:latin typeface="Calibri" panose="020F0502020204030204" pitchFamily="34" charset="0"/>
                <a:cs typeface="Calibri" panose="020F0502020204030204" pitchFamily="34" charset="0"/>
              </a:rPr>
              <a:t>Scenarios</a:t>
            </a:r>
            <a:endParaRPr lang="zh-CN" altLang="en-US" sz="14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22" name="直接箭头连接符 21"/>
          <p:cNvCxnSpPr/>
          <p:nvPr/>
        </p:nvCxnSpPr>
        <p:spPr bwMode="auto">
          <a:xfrm>
            <a:off x="1666427" y="290996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pic>
        <p:nvPicPr>
          <p:cNvPr id="4" name="图片 3"/>
          <p:cNvPicPr>
            <a:picLocks noChangeAspect="1"/>
          </p:cNvPicPr>
          <p:nvPr/>
        </p:nvPicPr>
        <p:blipFill>
          <a:blip r:embed="rId3"/>
          <a:stretch>
            <a:fillRect/>
          </a:stretch>
        </p:blipFill>
        <p:spPr>
          <a:xfrm>
            <a:off x="4492983" y="1786315"/>
            <a:ext cx="2042337" cy="1691787"/>
          </a:xfrm>
          <a:prstGeom prst="rect">
            <a:avLst/>
          </a:prstGeom>
        </p:spPr>
      </p:pic>
      <p:sp>
        <p:nvSpPr>
          <p:cNvPr id="16" name="矩形 15"/>
          <p:cNvSpPr/>
          <p:nvPr/>
        </p:nvSpPr>
        <p:spPr>
          <a:xfrm>
            <a:off x="3080920" y="1358537"/>
            <a:ext cx="1961563" cy="338554"/>
          </a:xfrm>
          <a:prstGeom prst="rect">
            <a:avLst/>
          </a:prstGeom>
        </p:spPr>
        <p:txBody>
          <a:bodyPr wrap="none">
            <a:spAutoFit/>
          </a:bodyPr>
          <a:lstStyle/>
          <a:p>
            <a:r>
              <a:rPr lang="en-US" altLang="zh-CN" sz="1600" b="1" dirty="0" smtClean="0">
                <a:latin typeface="Calibri" panose="020F0502020204030204" pitchFamily="34" charset="0"/>
                <a:cs typeface="Calibri" panose="020F0502020204030204" pitchFamily="34" charset="0"/>
              </a:rPr>
              <a:t>Place Recommended</a:t>
            </a:r>
            <a:endParaRPr lang="zh-CN" altLang="en-US" sz="16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4"/>
          <a:stretch>
            <a:fillRect/>
          </a:stretch>
        </p:blipFill>
        <p:spPr>
          <a:xfrm>
            <a:off x="7367184" y="1786315"/>
            <a:ext cx="2063348" cy="1691787"/>
          </a:xfrm>
          <a:prstGeom prst="rect">
            <a:avLst/>
          </a:prstGeom>
        </p:spPr>
      </p:pic>
      <p:sp>
        <p:nvSpPr>
          <p:cNvPr id="7" name="矩形 6"/>
          <p:cNvSpPr/>
          <p:nvPr/>
        </p:nvSpPr>
        <p:spPr>
          <a:xfrm>
            <a:off x="7282736" y="3521498"/>
            <a:ext cx="3269468" cy="307777"/>
          </a:xfrm>
          <a:prstGeom prst="rect">
            <a:avLst/>
          </a:prstGeom>
        </p:spPr>
        <p:txBody>
          <a:bodyPr wrap="square">
            <a:spAutoFit/>
          </a:bodyPr>
          <a:lstStyle/>
          <a:p>
            <a:r>
              <a:rPr lang="en-US" altLang="zh-CN" sz="1400" dirty="0">
                <a:latin typeface="Calibri" panose="020F0502020204030204" pitchFamily="34" charset="0"/>
                <a:cs typeface="Calibri" panose="020F0502020204030204" pitchFamily="34" charset="0"/>
              </a:rPr>
              <a:t>3 meters </a:t>
            </a:r>
            <a:r>
              <a:rPr lang="en-US" altLang="zh-CN" sz="1400" dirty="0" smtClean="0">
                <a:latin typeface="Calibri" panose="020F0502020204030204" pitchFamily="34" charset="0"/>
                <a:cs typeface="Calibri" panose="020F0502020204030204" pitchFamily="34" charset="0"/>
              </a:rPr>
              <a:t>away from </a:t>
            </a:r>
            <a:r>
              <a:rPr lang="en-US" altLang="zh-CN" sz="1400" dirty="0">
                <a:latin typeface="Calibri" panose="020F0502020204030204" pitchFamily="34" charset="0"/>
                <a:cs typeface="Calibri" panose="020F0502020204030204" pitchFamily="34" charset="0"/>
              </a:rPr>
              <a:t>windows</a:t>
            </a:r>
            <a:endParaRPr lang="zh-CN" altLang="en-US" sz="1400" dirty="0">
              <a:latin typeface="Calibri" panose="020F0502020204030204" pitchFamily="34" charset="0"/>
              <a:cs typeface="Calibri" panose="020F0502020204030204" pitchFamily="34" charset="0"/>
            </a:endParaRPr>
          </a:p>
        </p:txBody>
      </p:sp>
      <p:sp>
        <p:nvSpPr>
          <p:cNvPr id="19" name="矩形 18"/>
          <p:cNvSpPr/>
          <p:nvPr/>
        </p:nvSpPr>
        <p:spPr>
          <a:xfrm>
            <a:off x="4494186" y="3516781"/>
            <a:ext cx="2232435" cy="307777"/>
          </a:xfrm>
          <a:prstGeom prst="rect">
            <a:avLst/>
          </a:prstGeom>
        </p:spPr>
        <p:txBody>
          <a:bodyPr wrap="square">
            <a:spAutoFit/>
          </a:bodyPr>
          <a:lstStyle/>
          <a:p>
            <a:r>
              <a:rPr lang="en-US" altLang="zh-CN" sz="1400" dirty="0">
                <a:latin typeface="Calibri" panose="020F0502020204030204" pitchFamily="34" charset="0"/>
                <a:cs typeface="Calibri" panose="020F0502020204030204" pitchFamily="34" charset="0"/>
              </a:rPr>
              <a:t>2 meters away from lights</a:t>
            </a:r>
            <a:endParaRPr lang="zh-CN" altLang="en-US" sz="1100" dirty="0">
              <a:latin typeface="Calibri" panose="020F0502020204030204" pitchFamily="34" charset="0"/>
              <a:cs typeface="Calibri" panose="020F0502020204030204" pitchFamily="34" charset="0"/>
            </a:endParaRPr>
          </a:p>
        </p:txBody>
      </p:sp>
      <p:sp>
        <p:nvSpPr>
          <p:cNvPr id="23" name="矩形 22"/>
          <p:cNvSpPr/>
          <p:nvPr/>
        </p:nvSpPr>
        <p:spPr>
          <a:xfrm>
            <a:off x="3080920" y="3889188"/>
            <a:ext cx="2323841" cy="338554"/>
          </a:xfrm>
          <a:prstGeom prst="rect">
            <a:avLst/>
          </a:prstGeom>
        </p:spPr>
        <p:txBody>
          <a:bodyPr wrap="none">
            <a:spAutoFit/>
          </a:bodyPr>
          <a:lstStyle/>
          <a:p>
            <a:r>
              <a:rPr lang="en-US" altLang="zh-CN" sz="1600" b="1" dirty="0" smtClean="0">
                <a:latin typeface="Calibri" panose="020F0502020204030204" pitchFamily="34" charset="0"/>
                <a:cs typeface="Calibri" panose="020F0502020204030204" pitchFamily="34" charset="0"/>
              </a:rPr>
              <a:t>Place Not Recommended</a:t>
            </a:r>
            <a:endParaRPr lang="zh-CN" altLang="en-US" sz="1600" b="1" dirty="0">
              <a:latin typeface="Calibri" panose="020F0502020204030204" pitchFamily="34" charset="0"/>
              <a:cs typeface="Calibri" panose="020F0502020204030204" pitchFamily="34" charset="0"/>
            </a:endParaRPr>
          </a:p>
        </p:txBody>
      </p:sp>
      <p:pic>
        <p:nvPicPr>
          <p:cNvPr id="8" name="图片 7"/>
          <p:cNvPicPr>
            <a:picLocks noChangeAspect="1"/>
          </p:cNvPicPr>
          <p:nvPr/>
        </p:nvPicPr>
        <p:blipFill>
          <a:blip r:embed="rId5"/>
          <a:stretch>
            <a:fillRect/>
          </a:stretch>
        </p:blipFill>
        <p:spPr>
          <a:xfrm>
            <a:off x="3483082" y="4376976"/>
            <a:ext cx="1477474" cy="1486429"/>
          </a:xfrm>
          <a:prstGeom prst="rect">
            <a:avLst/>
          </a:prstGeom>
        </p:spPr>
      </p:pic>
      <p:pic>
        <p:nvPicPr>
          <p:cNvPr id="9" name="图片 8"/>
          <p:cNvPicPr>
            <a:picLocks noChangeAspect="1"/>
          </p:cNvPicPr>
          <p:nvPr/>
        </p:nvPicPr>
        <p:blipFill>
          <a:blip r:embed="rId6"/>
          <a:stretch>
            <a:fillRect/>
          </a:stretch>
        </p:blipFill>
        <p:spPr>
          <a:xfrm>
            <a:off x="5521472" y="4376975"/>
            <a:ext cx="1531472" cy="1486429"/>
          </a:xfrm>
          <a:prstGeom prst="rect">
            <a:avLst/>
          </a:prstGeom>
        </p:spPr>
      </p:pic>
      <p:pic>
        <p:nvPicPr>
          <p:cNvPr id="10" name="图片 9"/>
          <p:cNvPicPr>
            <a:picLocks noChangeAspect="1"/>
          </p:cNvPicPr>
          <p:nvPr/>
        </p:nvPicPr>
        <p:blipFill>
          <a:blip r:embed="rId7"/>
          <a:stretch>
            <a:fillRect/>
          </a:stretch>
        </p:blipFill>
        <p:spPr>
          <a:xfrm>
            <a:off x="7613860" y="4376975"/>
            <a:ext cx="1495383" cy="1486429"/>
          </a:xfrm>
          <a:prstGeom prst="rect">
            <a:avLst/>
          </a:prstGeom>
        </p:spPr>
      </p:pic>
      <p:pic>
        <p:nvPicPr>
          <p:cNvPr id="11" name="图片 10"/>
          <p:cNvPicPr>
            <a:picLocks noChangeAspect="1"/>
          </p:cNvPicPr>
          <p:nvPr/>
        </p:nvPicPr>
        <p:blipFill>
          <a:blip r:embed="rId8"/>
          <a:stretch>
            <a:fillRect/>
          </a:stretch>
        </p:blipFill>
        <p:spPr>
          <a:xfrm>
            <a:off x="9670159" y="4376975"/>
            <a:ext cx="1486429" cy="1486429"/>
          </a:xfrm>
          <a:prstGeom prst="rect">
            <a:avLst/>
          </a:prstGeom>
        </p:spPr>
      </p:pic>
      <p:sp>
        <p:nvSpPr>
          <p:cNvPr id="25" name="矩形 24"/>
          <p:cNvSpPr/>
          <p:nvPr/>
        </p:nvSpPr>
        <p:spPr>
          <a:xfrm>
            <a:off x="3821527" y="5944853"/>
            <a:ext cx="842625" cy="307777"/>
          </a:xfrm>
          <a:prstGeom prst="rect">
            <a:avLst/>
          </a:prstGeom>
        </p:spPr>
        <p:txBody>
          <a:bodyPr wrap="square">
            <a:spAutoFit/>
          </a:bodyPr>
          <a:lstStyle/>
          <a:p>
            <a:r>
              <a:rPr lang="en-US" altLang="zh-CN" sz="1400" dirty="0" smtClean="0">
                <a:latin typeface="Calibri" panose="020F0502020204030204" pitchFamily="34" charset="0"/>
                <a:cs typeface="Calibri" panose="020F0502020204030204" pitchFamily="34" charset="0"/>
              </a:rPr>
              <a:t>Backlight</a:t>
            </a:r>
            <a:endParaRPr lang="zh-CN" altLang="en-US" sz="1400" dirty="0">
              <a:latin typeface="Calibri" panose="020F0502020204030204" pitchFamily="34" charset="0"/>
              <a:cs typeface="Calibri" panose="020F0502020204030204" pitchFamily="34" charset="0"/>
            </a:endParaRPr>
          </a:p>
        </p:txBody>
      </p:sp>
      <p:cxnSp>
        <p:nvCxnSpPr>
          <p:cNvPr id="13" name="直接连接符 12"/>
          <p:cNvCxnSpPr/>
          <p:nvPr/>
        </p:nvCxnSpPr>
        <p:spPr bwMode="auto">
          <a:xfrm>
            <a:off x="3540551" y="4423748"/>
            <a:ext cx="1376889" cy="1399226"/>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30" name="直接连接符 29"/>
          <p:cNvCxnSpPr/>
          <p:nvPr/>
        </p:nvCxnSpPr>
        <p:spPr bwMode="auto">
          <a:xfrm flipV="1">
            <a:off x="3540551" y="4423748"/>
            <a:ext cx="1376889" cy="1392449"/>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47" name="直接连接符 46"/>
          <p:cNvCxnSpPr/>
          <p:nvPr/>
        </p:nvCxnSpPr>
        <p:spPr bwMode="auto">
          <a:xfrm>
            <a:off x="5544751" y="4435146"/>
            <a:ext cx="1430901" cy="1428258"/>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48" name="直接连接符 47"/>
          <p:cNvCxnSpPr/>
          <p:nvPr/>
        </p:nvCxnSpPr>
        <p:spPr bwMode="auto">
          <a:xfrm flipV="1">
            <a:off x="5610403" y="4435146"/>
            <a:ext cx="1376889" cy="1392449"/>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
        <p:nvSpPr>
          <p:cNvPr id="49" name="矩形 48"/>
          <p:cNvSpPr/>
          <p:nvPr/>
        </p:nvSpPr>
        <p:spPr>
          <a:xfrm>
            <a:off x="5761260" y="5944853"/>
            <a:ext cx="1144846" cy="307777"/>
          </a:xfrm>
          <a:prstGeom prst="rect">
            <a:avLst/>
          </a:prstGeom>
        </p:spPr>
        <p:txBody>
          <a:bodyPr wrap="square">
            <a:spAutoFit/>
          </a:bodyPr>
          <a:lstStyle/>
          <a:p>
            <a:r>
              <a:rPr lang="en-US" altLang="zh-CN" sz="1400" dirty="0" smtClean="0">
                <a:latin typeface="Calibri" panose="020F0502020204030204" pitchFamily="34" charset="0"/>
                <a:cs typeface="Calibri" panose="020F0502020204030204" pitchFamily="34" charset="0"/>
              </a:rPr>
              <a:t>Direct Light</a:t>
            </a:r>
            <a:endParaRPr lang="zh-CN" altLang="en-US" sz="1400" dirty="0">
              <a:latin typeface="Calibri" panose="020F0502020204030204" pitchFamily="34" charset="0"/>
              <a:cs typeface="Calibri" panose="020F0502020204030204" pitchFamily="34" charset="0"/>
            </a:endParaRPr>
          </a:p>
        </p:txBody>
      </p:sp>
      <p:sp>
        <p:nvSpPr>
          <p:cNvPr id="50" name="矩形 49"/>
          <p:cNvSpPr/>
          <p:nvPr/>
        </p:nvSpPr>
        <p:spPr>
          <a:xfrm>
            <a:off x="8056201" y="5922463"/>
            <a:ext cx="2895577" cy="307777"/>
          </a:xfrm>
          <a:prstGeom prst="rect">
            <a:avLst/>
          </a:prstGeom>
        </p:spPr>
        <p:txBody>
          <a:bodyPr wrap="square">
            <a:spAutoFit/>
          </a:bodyPr>
          <a:lstStyle/>
          <a:p>
            <a:r>
              <a:rPr lang="en-US" altLang="zh-CN" sz="1400" dirty="0" smtClean="0">
                <a:latin typeface="Calibri" panose="020F0502020204030204" pitchFamily="34" charset="0"/>
                <a:cs typeface="Calibri" panose="020F0502020204030204" pitchFamily="34" charset="0"/>
              </a:rPr>
              <a:t>Sunlight goes through the window</a:t>
            </a:r>
            <a:endParaRPr lang="zh-CN" altLang="en-US" sz="1400" dirty="0">
              <a:latin typeface="Calibri" panose="020F0502020204030204" pitchFamily="34" charset="0"/>
              <a:cs typeface="Calibri" panose="020F0502020204030204" pitchFamily="34" charset="0"/>
            </a:endParaRPr>
          </a:p>
        </p:txBody>
      </p:sp>
      <p:cxnSp>
        <p:nvCxnSpPr>
          <p:cNvPr id="52" name="直接连接符 51"/>
          <p:cNvCxnSpPr/>
          <p:nvPr/>
        </p:nvCxnSpPr>
        <p:spPr bwMode="auto">
          <a:xfrm>
            <a:off x="7646100" y="4433984"/>
            <a:ext cx="1430901" cy="1428258"/>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53" name="直接连接符 52"/>
          <p:cNvCxnSpPr/>
          <p:nvPr/>
        </p:nvCxnSpPr>
        <p:spPr bwMode="auto">
          <a:xfrm flipV="1">
            <a:off x="7673105" y="4435145"/>
            <a:ext cx="1376889" cy="1392449"/>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54" name="直接连接符 53"/>
          <p:cNvCxnSpPr/>
          <p:nvPr/>
        </p:nvCxnSpPr>
        <p:spPr bwMode="auto">
          <a:xfrm flipV="1">
            <a:off x="9724928" y="4435144"/>
            <a:ext cx="1376889" cy="1392449"/>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55" name="直接连接符 54"/>
          <p:cNvCxnSpPr/>
          <p:nvPr/>
        </p:nvCxnSpPr>
        <p:spPr bwMode="auto">
          <a:xfrm>
            <a:off x="9697921" y="4423991"/>
            <a:ext cx="1430901" cy="1428258"/>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883932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2943187" y="1257986"/>
            <a:ext cx="8699418"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8" name="标题 13"/>
          <p:cNvSpPr>
            <a:spLocks noGrp="1"/>
          </p:cNvSpPr>
          <p:nvPr>
            <p:ph type="title"/>
          </p:nvPr>
        </p:nvSpPr>
        <p:spPr>
          <a:xfrm>
            <a:off x="478056" y="240390"/>
            <a:ext cx="11322049" cy="868363"/>
          </a:xfrm>
        </p:spPr>
        <p:txBody>
          <a:bodyPr/>
          <a:lstStyle/>
          <a:p>
            <a:r>
              <a:rPr lang="en-US" altLang="zh-CN" dirty="0" smtClean="0"/>
              <a:t>Installation Guidance | Installation Scenarios</a:t>
            </a:r>
            <a:endParaRPr lang="zh-CN" altLang="en-US" dirty="0"/>
          </a:p>
        </p:txBody>
      </p:sp>
      <p:sp>
        <p:nvSpPr>
          <p:cNvPr id="27" name="Rectangle 24"/>
          <p:cNvSpPr>
            <a:spLocks noChangeArrowheads="1"/>
          </p:cNvSpPr>
          <p:nvPr/>
        </p:nvSpPr>
        <p:spPr bwMode="auto">
          <a:xfrm>
            <a:off x="489364" y="1257986"/>
            <a:ext cx="2339860"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548641" y="1358537"/>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Cable Connection</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5" name="直接箭头连接符 14"/>
          <p:cNvCxnSpPr/>
          <p:nvPr/>
        </p:nvCxnSpPr>
        <p:spPr bwMode="auto">
          <a:xfrm>
            <a:off x="1666427" y="173047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7" name="矩形 16"/>
          <p:cNvSpPr/>
          <p:nvPr/>
        </p:nvSpPr>
        <p:spPr bwMode="auto">
          <a:xfrm>
            <a:off x="559949" y="1948180"/>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Notes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24" name="直接箭头连接符 23"/>
          <p:cNvCxnSpPr/>
          <p:nvPr/>
        </p:nvCxnSpPr>
        <p:spPr bwMode="auto">
          <a:xfrm>
            <a:off x="1666427" y="2320121"/>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矩形 33"/>
          <p:cNvSpPr/>
          <p:nvPr/>
        </p:nvSpPr>
        <p:spPr bwMode="auto">
          <a:xfrm>
            <a:off x="559949" y="3127466"/>
            <a:ext cx="2166620" cy="55589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a:t>
            </a:r>
            <a:r>
              <a:rPr lang="en-US" altLang="zh-CN" sz="1400" dirty="0">
                <a:latin typeface="Calibri" panose="020F0502020204030204" pitchFamily="34" charset="0"/>
                <a:cs typeface="Calibri" panose="020F0502020204030204" pitchFamily="34" charset="0"/>
              </a:rPr>
              <a:t>Temperature Monitoring Requirement</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20" name="矩形 19"/>
          <p:cNvSpPr/>
          <p:nvPr/>
        </p:nvSpPr>
        <p:spPr bwMode="auto">
          <a:xfrm>
            <a:off x="559949" y="2537823"/>
            <a:ext cx="2166620" cy="372137"/>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Installation </a:t>
            </a:r>
            <a:r>
              <a:rPr lang="en-US" altLang="zh-CN" sz="1400" dirty="0">
                <a:solidFill>
                  <a:schemeClr val="bg1"/>
                </a:solidFill>
                <a:latin typeface="Calibri" panose="020F0502020204030204" pitchFamily="34" charset="0"/>
                <a:cs typeface="Calibri" panose="020F0502020204030204" pitchFamily="34" charset="0"/>
              </a:rPr>
              <a:t>Scenarios</a:t>
            </a:r>
            <a:endParaRPr lang="zh-CN" altLang="en-US" sz="14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22" name="直接箭头连接符 21"/>
          <p:cNvCxnSpPr/>
          <p:nvPr/>
        </p:nvCxnSpPr>
        <p:spPr bwMode="auto">
          <a:xfrm>
            <a:off x="1666427" y="290996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5" name="矩形 34"/>
          <p:cNvSpPr/>
          <p:nvPr/>
        </p:nvSpPr>
        <p:spPr>
          <a:xfrm>
            <a:off x="3072331" y="1453763"/>
            <a:ext cx="3319880" cy="338554"/>
          </a:xfrm>
          <a:prstGeom prst="rect">
            <a:avLst/>
          </a:prstGeom>
        </p:spPr>
        <p:txBody>
          <a:bodyPr wrap="square">
            <a:spAutoFit/>
          </a:bodyPr>
          <a:lstStyle/>
          <a:p>
            <a:r>
              <a:rPr lang="en-US" altLang="zh-CN" sz="1600" b="1" dirty="0" smtClean="0">
                <a:latin typeface="Calibri" panose="020F0502020204030204" pitchFamily="34" charset="0"/>
                <a:cs typeface="Calibri" panose="020F0502020204030204" pitchFamily="34" charset="0"/>
              </a:rPr>
              <a:t>Recommended Installation Scenario</a:t>
            </a:r>
            <a:r>
              <a:rPr lang="zh-CN" altLang="en-US" sz="1600" b="1" dirty="0" smtClean="0">
                <a:latin typeface="Calibri" panose="020F0502020204030204" pitchFamily="34" charset="0"/>
                <a:cs typeface="Calibri" panose="020F0502020204030204" pitchFamily="34" charset="0"/>
              </a:rPr>
              <a:t>：</a:t>
            </a:r>
            <a:endParaRPr lang="zh-CN" altLang="en-US" sz="1600" b="1" dirty="0">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3"/>
          <a:stretch>
            <a:fillRect/>
          </a:stretch>
        </p:blipFill>
        <p:spPr>
          <a:xfrm>
            <a:off x="3833047" y="2134248"/>
            <a:ext cx="2704886" cy="3579734"/>
          </a:xfrm>
          <a:prstGeom prst="rect">
            <a:avLst/>
          </a:prstGeom>
        </p:spPr>
      </p:pic>
      <p:pic>
        <p:nvPicPr>
          <p:cNvPr id="5" name="图片 4"/>
          <p:cNvPicPr>
            <a:picLocks noChangeAspect="1"/>
          </p:cNvPicPr>
          <p:nvPr/>
        </p:nvPicPr>
        <p:blipFill>
          <a:blip r:embed="rId4"/>
          <a:stretch>
            <a:fillRect/>
          </a:stretch>
        </p:blipFill>
        <p:spPr>
          <a:xfrm>
            <a:off x="7616094" y="2134248"/>
            <a:ext cx="2650642" cy="3579734"/>
          </a:xfrm>
          <a:prstGeom prst="rect">
            <a:avLst/>
          </a:prstGeom>
        </p:spPr>
      </p:pic>
      <p:sp>
        <p:nvSpPr>
          <p:cNvPr id="6" name="文本框 5"/>
          <p:cNvSpPr txBox="1"/>
          <p:nvPr/>
        </p:nvSpPr>
        <p:spPr bwMode="auto">
          <a:xfrm>
            <a:off x="3225721" y="5863215"/>
            <a:ext cx="8248650" cy="485669"/>
          </a:xfrm>
          <a:prstGeom prst="rect">
            <a:avLst/>
          </a:prstGeom>
          <a:noFill/>
          <a:ln w="9525">
            <a:noFill/>
            <a:miter lim="800000"/>
            <a:headEnd/>
            <a:tailEnd/>
          </a:ln>
        </p:spPr>
        <p:txBody>
          <a:bodyPr wrap="square" lIns="99980" tIns="49986" rIns="99980" bIns="49986" rtlCol="0">
            <a:spAutoFit/>
          </a:bodyPr>
          <a:lstStyle/>
          <a:p>
            <a:pPr algn="ctr" defTabSz="1001649" eaLnBrk="0" hangingPunct="0"/>
            <a:r>
              <a:rPr lang="en-US" altLang="zh-CN" sz="1400" dirty="0" smtClean="0">
                <a:latin typeface="Calibri" panose="020F0502020204030204" pitchFamily="34" charset="0"/>
                <a:cs typeface="Calibri" panose="020F0502020204030204" pitchFamily="34" charset="0"/>
              </a:rPr>
              <a:t>ASI7213X-T1 support 1 Lock Control, 1 Exit Button</a:t>
            </a:r>
            <a:r>
              <a:rPr lang="en-US" altLang="zh-CN" sz="1400" dirty="0">
                <a:latin typeface="Calibri" panose="020F0502020204030204" pitchFamily="34" charset="0"/>
                <a:cs typeface="Calibri" panose="020F0502020204030204" pitchFamily="34" charset="0"/>
              </a:rPr>
              <a:t>	</a:t>
            </a:r>
          </a:p>
          <a:p>
            <a:pPr algn="ctr" defTabSz="1001649" eaLnBrk="0" hangingPunct="0"/>
            <a:endParaRPr lang="zh-CN" altLang="en-US" sz="1100" dirty="0" smtClean="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1405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2943187" y="1257986"/>
            <a:ext cx="8699418"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8" name="标题 13"/>
          <p:cNvSpPr>
            <a:spLocks noGrp="1"/>
          </p:cNvSpPr>
          <p:nvPr>
            <p:ph type="title"/>
          </p:nvPr>
        </p:nvSpPr>
        <p:spPr>
          <a:xfrm>
            <a:off x="478056" y="240390"/>
            <a:ext cx="11322049" cy="868363"/>
          </a:xfrm>
        </p:spPr>
        <p:txBody>
          <a:bodyPr/>
          <a:lstStyle/>
          <a:p>
            <a:r>
              <a:rPr lang="en-US" altLang="zh-CN" sz="2800" dirty="0" smtClean="0"/>
              <a:t>Installation Guidance | Temperature Monitoring Requirement</a:t>
            </a:r>
            <a:endParaRPr lang="zh-CN" altLang="en-US" sz="2800" dirty="0"/>
          </a:p>
        </p:txBody>
      </p:sp>
      <p:sp>
        <p:nvSpPr>
          <p:cNvPr id="27" name="Rectangle 24"/>
          <p:cNvSpPr>
            <a:spLocks noChangeArrowheads="1"/>
          </p:cNvSpPr>
          <p:nvPr/>
        </p:nvSpPr>
        <p:spPr bwMode="auto">
          <a:xfrm>
            <a:off x="489364" y="1257986"/>
            <a:ext cx="2339860"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548641" y="1358537"/>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Cable Connection</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5" name="直接箭头连接符 14"/>
          <p:cNvCxnSpPr/>
          <p:nvPr/>
        </p:nvCxnSpPr>
        <p:spPr bwMode="auto">
          <a:xfrm>
            <a:off x="1666427" y="173047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7" name="矩形 16"/>
          <p:cNvSpPr/>
          <p:nvPr/>
        </p:nvSpPr>
        <p:spPr bwMode="auto">
          <a:xfrm>
            <a:off x="559949" y="1948180"/>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Notes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24" name="直接箭头连接符 23"/>
          <p:cNvCxnSpPr/>
          <p:nvPr/>
        </p:nvCxnSpPr>
        <p:spPr bwMode="auto">
          <a:xfrm>
            <a:off x="1666427" y="2320121"/>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矩形 33"/>
          <p:cNvSpPr/>
          <p:nvPr/>
        </p:nvSpPr>
        <p:spPr bwMode="auto">
          <a:xfrm>
            <a:off x="559949" y="3127466"/>
            <a:ext cx="2166620" cy="555897"/>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1400" dirty="0">
                <a:solidFill>
                  <a:schemeClr val="bg1"/>
                </a:solidFill>
                <a:latin typeface="Calibri" panose="020F0502020204030204" pitchFamily="34" charset="0"/>
                <a:cs typeface="Calibri" panose="020F0502020204030204" pitchFamily="34" charset="0"/>
              </a:rPr>
              <a:t>Temperature Monitoring Requirement</a:t>
            </a:r>
            <a:endParaRPr lang="zh-CN" altLang="en-US" sz="14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0" name="矩形 19"/>
          <p:cNvSpPr/>
          <p:nvPr/>
        </p:nvSpPr>
        <p:spPr bwMode="auto">
          <a:xfrm>
            <a:off x="559949" y="2537823"/>
            <a:ext cx="2166620" cy="37213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Installation </a:t>
            </a:r>
            <a:r>
              <a:rPr lang="en-US" altLang="zh-CN" sz="1400" dirty="0">
                <a:latin typeface="Calibri" panose="020F0502020204030204" pitchFamily="34" charset="0"/>
                <a:cs typeface="Calibri" panose="020F0502020204030204" pitchFamily="34" charset="0"/>
              </a:rPr>
              <a:t>Scenarios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22" name="直接箭头连接符 21"/>
          <p:cNvCxnSpPr/>
          <p:nvPr/>
        </p:nvCxnSpPr>
        <p:spPr bwMode="auto">
          <a:xfrm>
            <a:off x="1666427" y="290996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 name="矩形 3"/>
          <p:cNvSpPr/>
          <p:nvPr/>
        </p:nvSpPr>
        <p:spPr>
          <a:xfrm>
            <a:off x="2943187" y="1257986"/>
            <a:ext cx="8715106" cy="5004447"/>
          </a:xfrm>
          <a:prstGeom prst="rect">
            <a:avLst/>
          </a:prstGeom>
        </p:spPr>
        <p:txBody>
          <a:bodyPr wrap="square">
            <a:spAutoFit/>
          </a:bodyPr>
          <a:lstStyle/>
          <a:p>
            <a:pPr marL="342900" indent="-342900">
              <a:lnSpc>
                <a:spcPct val="120000"/>
              </a:lnSpc>
              <a:buFont typeface="Wingdings" panose="05000000000000000000" pitchFamily="2" charset="2"/>
              <a:buChar char="Ø"/>
            </a:pPr>
            <a:r>
              <a:rPr lang="en-US" altLang="zh-CN" sz="1400" dirty="0">
                <a:latin typeface="Calibri" panose="020F0502020204030204" pitchFamily="34" charset="0"/>
                <a:cs typeface="Calibri" panose="020F0502020204030204" pitchFamily="34" charset="0"/>
              </a:rPr>
              <a:t>It is recommended to install the temperature monitoring unit in an indoor </a:t>
            </a:r>
            <a:r>
              <a:rPr lang="en-US" altLang="zh-CN" sz="1400" dirty="0" smtClean="0">
                <a:latin typeface="Calibri" panose="020F0502020204030204" pitchFamily="34" charset="0"/>
                <a:cs typeface="Calibri" panose="020F0502020204030204" pitchFamily="34" charset="0"/>
              </a:rPr>
              <a:t>windless environment </a:t>
            </a:r>
            <a:r>
              <a:rPr lang="en-US" altLang="zh-CN" sz="1400" dirty="0">
                <a:latin typeface="Calibri" panose="020F0502020204030204" pitchFamily="34" charset="0"/>
                <a:cs typeface="Calibri" panose="020F0502020204030204" pitchFamily="34" charset="0"/>
              </a:rPr>
              <a:t>(a relatively isolated area from the outdoor), and maintain the </a:t>
            </a:r>
            <a:r>
              <a:rPr lang="en-US" altLang="zh-CN" sz="1400" dirty="0" smtClean="0">
                <a:latin typeface="Calibri" panose="020F0502020204030204" pitchFamily="34" charset="0"/>
                <a:cs typeface="Calibri" panose="020F0502020204030204" pitchFamily="34" charset="0"/>
              </a:rPr>
              <a:t>ambient temperature </a:t>
            </a:r>
            <a:r>
              <a:rPr lang="en-US" altLang="zh-CN" sz="1400" dirty="0">
                <a:latin typeface="Calibri" panose="020F0502020204030204" pitchFamily="34" charset="0"/>
                <a:cs typeface="Calibri" panose="020F0502020204030204" pitchFamily="34" charset="0"/>
              </a:rPr>
              <a:t>at</a:t>
            </a:r>
            <a:r>
              <a:rPr lang="en-US" altLang="zh-CN" sz="1400" b="1" dirty="0">
                <a:solidFill>
                  <a:srgbClr val="C00000"/>
                </a:solidFill>
                <a:latin typeface="Calibri" panose="020F0502020204030204" pitchFamily="34" charset="0"/>
                <a:cs typeface="Calibri" panose="020F0502020204030204" pitchFamily="34" charset="0"/>
              </a:rPr>
              <a:t> 15°C to 32°C.</a:t>
            </a:r>
          </a:p>
          <a:p>
            <a:pPr marL="342900" indent="-342900">
              <a:lnSpc>
                <a:spcPct val="120000"/>
              </a:lnSpc>
              <a:buFont typeface="Wingdings" panose="05000000000000000000" pitchFamily="2" charset="2"/>
              <a:buChar char="Ø"/>
            </a:pPr>
            <a:r>
              <a:rPr lang="en-US" altLang="zh-CN" sz="1400" dirty="0" smtClean="0">
                <a:latin typeface="Calibri" panose="020F0502020204030204" pitchFamily="34" charset="0"/>
                <a:cs typeface="Calibri" panose="020F0502020204030204" pitchFamily="34" charset="0"/>
              </a:rPr>
              <a:t>Warm </a:t>
            </a:r>
            <a:r>
              <a:rPr lang="en-US" altLang="zh-CN" sz="1400" dirty="0">
                <a:latin typeface="Calibri" panose="020F0502020204030204" pitchFamily="34" charset="0"/>
                <a:cs typeface="Calibri" panose="020F0502020204030204" pitchFamily="34" charset="0"/>
              </a:rPr>
              <a:t>up the temperature monitoring unit for more than </a:t>
            </a:r>
            <a:r>
              <a:rPr lang="en-US" altLang="zh-CN" sz="1400" b="1" dirty="0">
                <a:solidFill>
                  <a:srgbClr val="C00000"/>
                </a:solidFill>
                <a:latin typeface="Calibri" panose="020F0502020204030204" pitchFamily="34" charset="0"/>
                <a:cs typeface="Calibri" panose="020F0502020204030204" pitchFamily="34" charset="0"/>
              </a:rPr>
              <a:t>20 minutes </a:t>
            </a:r>
            <a:r>
              <a:rPr lang="en-US" altLang="zh-CN" sz="1400" dirty="0">
                <a:latin typeface="Calibri" panose="020F0502020204030204" pitchFamily="34" charset="0"/>
                <a:cs typeface="Calibri" panose="020F0502020204030204" pitchFamily="34" charset="0"/>
              </a:rPr>
              <a:t>after power-on </a:t>
            </a:r>
            <a:r>
              <a:rPr lang="en-US" altLang="zh-CN" sz="1400" dirty="0" smtClean="0">
                <a:latin typeface="Calibri" panose="020F0502020204030204" pitchFamily="34" charset="0"/>
                <a:cs typeface="Calibri" panose="020F0502020204030204" pitchFamily="34" charset="0"/>
              </a:rPr>
              <a:t>to enable </a:t>
            </a:r>
            <a:r>
              <a:rPr lang="en-US" altLang="zh-CN" sz="1400" dirty="0">
                <a:latin typeface="Calibri" panose="020F0502020204030204" pitchFamily="34" charset="0"/>
                <a:cs typeface="Calibri" panose="020F0502020204030204" pitchFamily="34" charset="0"/>
              </a:rPr>
              <a:t>the temperature monitoring unit to reach thermal equilibrium.</a:t>
            </a:r>
          </a:p>
          <a:p>
            <a:pPr marL="342900" indent="-342900">
              <a:lnSpc>
                <a:spcPct val="120000"/>
              </a:lnSpc>
              <a:buFont typeface="Wingdings" panose="05000000000000000000" pitchFamily="2" charset="2"/>
              <a:buChar char="Ø"/>
            </a:pPr>
            <a:r>
              <a:rPr lang="en-US" altLang="zh-CN" sz="1400" dirty="0" smtClean="0">
                <a:latin typeface="Calibri" panose="020F0502020204030204" pitchFamily="34" charset="0"/>
                <a:cs typeface="Calibri" panose="020F0502020204030204" pitchFamily="34" charset="0"/>
              </a:rPr>
              <a:t>If </a:t>
            </a:r>
            <a:r>
              <a:rPr lang="en-US" altLang="zh-CN" sz="1400" dirty="0">
                <a:latin typeface="Calibri" panose="020F0502020204030204" pitchFamily="34" charset="0"/>
                <a:cs typeface="Calibri" panose="020F0502020204030204" pitchFamily="34" charset="0"/>
              </a:rPr>
              <a:t>there is no suitable indoor environment (including areas directly facing indoor </a:t>
            </a:r>
            <a:r>
              <a:rPr lang="en-US" altLang="zh-CN" sz="1400" dirty="0" smtClean="0">
                <a:latin typeface="Calibri" panose="020F0502020204030204" pitchFamily="34" charset="0"/>
                <a:cs typeface="Calibri" panose="020F0502020204030204" pitchFamily="34" charset="0"/>
              </a:rPr>
              <a:t>and outdoor </a:t>
            </a:r>
            <a:r>
              <a:rPr lang="en-US" altLang="zh-CN" sz="1400" dirty="0">
                <a:latin typeface="Calibri" panose="020F0502020204030204" pitchFamily="34" charset="0"/>
                <a:cs typeface="Calibri" panose="020F0502020204030204" pitchFamily="34" charset="0"/>
              </a:rPr>
              <a:t>areas, and outdoor doorways), set up a temporary passage with stable </a:t>
            </a:r>
            <a:r>
              <a:rPr lang="en-US" altLang="zh-CN" sz="1400" dirty="0" smtClean="0">
                <a:latin typeface="Calibri" panose="020F0502020204030204" pitchFamily="34" charset="0"/>
                <a:cs typeface="Calibri" panose="020F0502020204030204" pitchFamily="34" charset="0"/>
              </a:rPr>
              <a:t>ambient temperature </a:t>
            </a:r>
            <a:r>
              <a:rPr lang="en-US" altLang="zh-CN" sz="1400" dirty="0">
                <a:latin typeface="Calibri" panose="020F0502020204030204" pitchFamily="34" charset="0"/>
                <a:cs typeface="Calibri" panose="020F0502020204030204" pitchFamily="34" charset="0"/>
              </a:rPr>
              <a:t>for temperature monitoring.</a:t>
            </a:r>
          </a:p>
          <a:p>
            <a:pPr marL="342900" indent="-342900">
              <a:lnSpc>
                <a:spcPct val="120000"/>
              </a:lnSpc>
              <a:buFont typeface="Wingdings" panose="05000000000000000000" pitchFamily="2" charset="2"/>
              <a:buChar char="Ø"/>
            </a:pPr>
            <a:r>
              <a:rPr lang="en-US" altLang="zh-CN" sz="1400" dirty="0" smtClean="0">
                <a:latin typeface="Calibri" panose="020F0502020204030204" pitchFamily="34" charset="0"/>
                <a:cs typeface="Calibri" panose="020F0502020204030204" pitchFamily="34" charset="0"/>
              </a:rPr>
              <a:t>The </a:t>
            </a:r>
            <a:r>
              <a:rPr lang="en-US" altLang="zh-CN" sz="1400" dirty="0">
                <a:latin typeface="Calibri" panose="020F0502020204030204" pitchFamily="34" charset="0"/>
                <a:cs typeface="Calibri" panose="020F0502020204030204" pitchFamily="34" charset="0"/>
              </a:rPr>
              <a:t>factors such as sunlight, wind, cold air, and air conditioning cold and warm air </a:t>
            </a:r>
            <a:r>
              <a:rPr lang="en-US" altLang="zh-CN" sz="1400" dirty="0" smtClean="0">
                <a:latin typeface="Calibri" panose="020F0502020204030204" pitchFamily="34" charset="0"/>
                <a:cs typeface="Calibri" panose="020F0502020204030204" pitchFamily="34" charset="0"/>
              </a:rPr>
              <a:t>can easily </a:t>
            </a:r>
            <a:r>
              <a:rPr lang="en-US" altLang="zh-CN" sz="1400" dirty="0">
                <a:latin typeface="Calibri" panose="020F0502020204030204" pitchFamily="34" charset="0"/>
                <a:cs typeface="Calibri" panose="020F0502020204030204" pitchFamily="34" charset="0"/>
              </a:rPr>
              <a:t>affect the surface temperature of human body and the working status of the </a:t>
            </a:r>
            <a:r>
              <a:rPr lang="en-US" altLang="zh-CN" sz="1400" dirty="0" smtClean="0">
                <a:latin typeface="Calibri" panose="020F0502020204030204" pitchFamily="34" charset="0"/>
                <a:cs typeface="Calibri" panose="020F0502020204030204" pitchFamily="34" charset="0"/>
              </a:rPr>
              <a:t>access controller</a:t>
            </a:r>
            <a:r>
              <a:rPr lang="en-US" altLang="zh-CN" sz="1400" dirty="0">
                <a:latin typeface="Calibri" panose="020F0502020204030204" pitchFamily="34" charset="0"/>
                <a:cs typeface="Calibri" panose="020F0502020204030204" pitchFamily="34" charset="0"/>
              </a:rPr>
              <a:t>, which will cause the temperature deviation between the monitored </a:t>
            </a:r>
            <a:r>
              <a:rPr lang="en-US" altLang="zh-CN" sz="1400" dirty="0" smtClean="0">
                <a:latin typeface="Calibri" panose="020F0502020204030204" pitchFamily="34" charset="0"/>
                <a:cs typeface="Calibri" panose="020F0502020204030204" pitchFamily="34" charset="0"/>
              </a:rPr>
              <a:t>temperature and </a:t>
            </a:r>
            <a:r>
              <a:rPr lang="en-US" altLang="zh-CN" sz="1400" dirty="0">
                <a:latin typeface="Calibri" panose="020F0502020204030204" pitchFamily="34" charset="0"/>
                <a:cs typeface="Calibri" panose="020F0502020204030204" pitchFamily="34" charset="0"/>
              </a:rPr>
              <a:t>the actual temperature.</a:t>
            </a:r>
          </a:p>
          <a:p>
            <a:pPr>
              <a:lnSpc>
                <a:spcPct val="120000"/>
              </a:lnSpc>
            </a:pPr>
            <a:r>
              <a:rPr lang="en-US" altLang="zh-CN" sz="1400" b="1" dirty="0" smtClean="0">
                <a:solidFill>
                  <a:srgbClr val="C00000"/>
                </a:solidFill>
                <a:latin typeface="Calibri" panose="020F0502020204030204" pitchFamily="34" charset="0"/>
                <a:cs typeface="Calibri" panose="020F0502020204030204" pitchFamily="34" charset="0"/>
              </a:rPr>
              <a:t>Influencing </a:t>
            </a:r>
            <a:r>
              <a:rPr lang="en-US" altLang="zh-CN" sz="1400" b="1" dirty="0">
                <a:solidFill>
                  <a:srgbClr val="C00000"/>
                </a:solidFill>
                <a:latin typeface="Calibri" panose="020F0502020204030204" pitchFamily="34" charset="0"/>
                <a:cs typeface="Calibri" panose="020F0502020204030204" pitchFamily="34" charset="0"/>
              </a:rPr>
              <a:t>factors of temperature monitoring</a:t>
            </a:r>
          </a:p>
          <a:p>
            <a:pPr marL="285750" indent="-285750">
              <a:lnSpc>
                <a:spcPct val="12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Wind: Wind will take away the heat from the forehead, which  will affect the accuracy </a:t>
            </a:r>
            <a:r>
              <a:rPr lang="en-US" altLang="zh-CN" sz="1400" dirty="0" smtClean="0">
                <a:latin typeface="Calibri" panose="020F0502020204030204" pitchFamily="34" charset="0"/>
                <a:cs typeface="Calibri" panose="020F0502020204030204" pitchFamily="34" charset="0"/>
              </a:rPr>
              <a:t>of temperature monitoring.</a:t>
            </a:r>
          </a:p>
          <a:p>
            <a:pPr marL="285750" indent="-285750">
              <a:lnSpc>
                <a:spcPct val="12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Sweating</a:t>
            </a:r>
            <a:r>
              <a:rPr lang="en-US" altLang="zh-CN" sz="1400" dirty="0">
                <a:latin typeface="Calibri" panose="020F0502020204030204" pitchFamily="34" charset="0"/>
                <a:cs typeface="Calibri" panose="020F0502020204030204" pitchFamily="34" charset="0"/>
              </a:rPr>
              <a:t>: Sweating is a way for the body to automatically cool down and </a:t>
            </a:r>
            <a:r>
              <a:rPr lang="en-US" altLang="zh-CN" sz="1400" dirty="0" smtClean="0">
                <a:latin typeface="Calibri" panose="020F0502020204030204" pitchFamily="34" charset="0"/>
                <a:cs typeface="Calibri" panose="020F0502020204030204" pitchFamily="34" charset="0"/>
              </a:rPr>
              <a:t>dissipate heat</a:t>
            </a:r>
            <a:r>
              <a:rPr lang="en-US" altLang="zh-CN" sz="1400" dirty="0">
                <a:latin typeface="Calibri" panose="020F0502020204030204" pitchFamily="34" charset="0"/>
                <a:cs typeface="Calibri" panose="020F0502020204030204" pitchFamily="34" charset="0"/>
              </a:rPr>
              <a:t>. When the body sweats, the temperature will also decrease.</a:t>
            </a:r>
          </a:p>
          <a:p>
            <a:pPr marL="285750" indent="-285750">
              <a:lnSpc>
                <a:spcPct val="12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Room </a:t>
            </a:r>
            <a:r>
              <a:rPr lang="en-US" altLang="zh-CN" sz="1400" dirty="0">
                <a:latin typeface="Calibri" panose="020F0502020204030204" pitchFamily="34" charset="0"/>
                <a:cs typeface="Calibri" panose="020F0502020204030204" pitchFamily="34" charset="0"/>
              </a:rPr>
              <a:t>temperature: If the room temperature is low, the surface temperature of </a:t>
            </a:r>
            <a:r>
              <a:rPr lang="en-US" altLang="zh-CN" sz="1400" dirty="0" smtClean="0">
                <a:latin typeface="Calibri" panose="020F0502020204030204" pitchFamily="34" charset="0"/>
                <a:cs typeface="Calibri" panose="020F0502020204030204" pitchFamily="34" charset="0"/>
              </a:rPr>
              <a:t>human body </a:t>
            </a:r>
            <a:r>
              <a:rPr lang="en-US" altLang="zh-CN" sz="1400" dirty="0">
                <a:latin typeface="Calibri" panose="020F0502020204030204" pitchFamily="34" charset="0"/>
                <a:cs typeface="Calibri" panose="020F0502020204030204" pitchFamily="34" charset="0"/>
              </a:rPr>
              <a:t>will decrease. If the room temperature is too high, the human body will start </a:t>
            </a:r>
            <a:r>
              <a:rPr lang="en-US" altLang="zh-CN" sz="1400" dirty="0" smtClean="0">
                <a:latin typeface="Calibri" panose="020F0502020204030204" pitchFamily="34" charset="0"/>
                <a:cs typeface="Calibri" panose="020F0502020204030204" pitchFamily="34" charset="0"/>
              </a:rPr>
              <a:t>to sweat</a:t>
            </a:r>
            <a:r>
              <a:rPr lang="en-US" altLang="zh-CN" sz="1400" dirty="0">
                <a:latin typeface="Calibri" panose="020F0502020204030204" pitchFamily="34" charset="0"/>
                <a:cs typeface="Calibri" panose="020F0502020204030204" pitchFamily="34" charset="0"/>
              </a:rPr>
              <a:t>, which will affect the accuracy </a:t>
            </a:r>
            <a:r>
              <a:rPr lang="en-US" altLang="zh-CN" sz="1400" dirty="0" smtClean="0">
                <a:latin typeface="Calibri" panose="020F0502020204030204" pitchFamily="34" charset="0"/>
                <a:cs typeface="Calibri" panose="020F0502020204030204" pitchFamily="34" charset="0"/>
              </a:rPr>
              <a:t>of temperature </a:t>
            </a:r>
            <a:r>
              <a:rPr lang="en-US" altLang="zh-CN" sz="1400" dirty="0">
                <a:latin typeface="Calibri" panose="020F0502020204030204" pitchFamily="34" charset="0"/>
                <a:cs typeface="Calibri" panose="020F0502020204030204" pitchFamily="34" charset="0"/>
              </a:rPr>
              <a:t>monitoring.</a:t>
            </a:r>
          </a:p>
          <a:p>
            <a:pPr marL="285750" indent="-285750">
              <a:lnSpc>
                <a:spcPct val="12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The </a:t>
            </a:r>
            <a:r>
              <a:rPr lang="en-US" altLang="zh-CN" sz="1400" dirty="0">
                <a:latin typeface="Calibri" panose="020F0502020204030204" pitchFamily="34" charset="0"/>
                <a:cs typeface="Calibri" panose="020F0502020204030204" pitchFamily="34" charset="0"/>
              </a:rPr>
              <a:t>temperature monitoring unit is sensitive to light waves with a wavelength of </a:t>
            </a:r>
            <a:r>
              <a:rPr lang="en-US" altLang="zh-CN" sz="1400" dirty="0" smtClean="0">
                <a:latin typeface="Calibri" panose="020F0502020204030204" pitchFamily="34" charset="0"/>
                <a:cs typeface="Calibri" panose="020F0502020204030204" pitchFamily="34" charset="0"/>
              </a:rPr>
              <a:t>10um to </a:t>
            </a:r>
            <a:r>
              <a:rPr lang="en-US" altLang="zh-CN" sz="1400" dirty="0">
                <a:latin typeface="Calibri" panose="020F0502020204030204" pitchFamily="34" charset="0"/>
                <a:cs typeface="Calibri" panose="020F0502020204030204" pitchFamily="34" charset="0"/>
              </a:rPr>
              <a:t>15um. Avoid using it in the sun, fluorescent light sources, air conditioning </a:t>
            </a:r>
            <a:r>
              <a:rPr lang="en-US" altLang="zh-CN" sz="1400" dirty="0" smtClean="0">
                <a:latin typeface="Calibri" panose="020F0502020204030204" pitchFamily="34" charset="0"/>
                <a:cs typeface="Calibri" panose="020F0502020204030204" pitchFamily="34" charset="0"/>
              </a:rPr>
              <a:t>outlets, heating</a:t>
            </a:r>
            <a:r>
              <a:rPr lang="en-US" altLang="zh-CN" sz="1400" dirty="0">
                <a:latin typeface="Calibri" panose="020F0502020204030204" pitchFamily="34" charset="0"/>
                <a:cs typeface="Calibri" panose="020F0502020204030204" pitchFamily="34" charset="0"/>
              </a:rPr>
              <a:t>, cold air outlets, and glass surfaces.</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2329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smtClean="0"/>
              <a:t>Overview</a:t>
            </a:r>
            <a:endParaRPr lang="zh-CN" altLang="en-US" dirty="0"/>
          </a:p>
        </p:txBody>
      </p:sp>
      <p:sp>
        <p:nvSpPr>
          <p:cNvPr id="20" name="文本占位符 17"/>
          <p:cNvSpPr>
            <a:spLocks noGrp="1"/>
          </p:cNvSpPr>
          <p:nvPr/>
        </p:nvSpPr>
        <p:spPr>
          <a:xfrm>
            <a:off x="6439711" y="4321782"/>
            <a:ext cx="930865"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04</a:t>
            </a:r>
            <a:endParaRPr lang="en-US" dirty="0"/>
          </a:p>
        </p:txBody>
      </p:sp>
      <p:sp>
        <p:nvSpPr>
          <p:cNvPr id="21" name="文本占位符 55"/>
          <p:cNvSpPr>
            <a:spLocks noGrp="1"/>
          </p:cNvSpPr>
          <p:nvPr/>
        </p:nvSpPr>
        <p:spPr>
          <a:xfrm>
            <a:off x="7533314" y="4396645"/>
            <a:ext cx="3610917"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FAQ</a:t>
            </a:r>
            <a:endParaRPr lang="en-US" dirty="0"/>
          </a:p>
        </p:txBody>
      </p:sp>
      <p:sp>
        <p:nvSpPr>
          <p:cNvPr id="22" name="文本占位符 56"/>
          <p:cNvSpPr>
            <a:spLocks noGrp="1"/>
          </p:cNvSpPr>
          <p:nvPr/>
        </p:nvSpPr>
        <p:spPr>
          <a:xfrm>
            <a:off x="7513860" y="4889214"/>
            <a:ext cx="4064194" cy="1114104"/>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pPr>
              <a:lnSpc>
                <a:spcPct val="100000"/>
              </a:lnSpc>
            </a:pPr>
            <a:r>
              <a:rPr lang="en-US" dirty="0" smtClean="0"/>
              <a:t>Solution FAQ</a:t>
            </a:r>
            <a:endParaRPr lang="en-US" dirty="0"/>
          </a:p>
        </p:txBody>
      </p:sp>
      <p:sp>
        <p:nvSpPr>
          <p:cNvPr id="24" name="文本占位符 57"/>
          <p:cNvSpPr>
            <a:spLocks noGrp="1"/>
          </p:cNvSpPr>
          <p:nvPr/>
        </p:nvSpPr>
        <p:spPr>
          <a:xfrm>
            <a:off x="7577666" y="2676976"/>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t>Installation Guidance</a:t>
            </a:r>
            <a:endParaRPr lang="en-US" dirty="0"/>
          </a:p>
        </p:txBody>
      </p:sp>
      <p:sp>
        <p:nvSpPr>
          <p:cNvPr id="25" name="文本占位符 58"/>
          <p:cNvSpPr>
            <a:spLocks noGrp="1"/>
          </p:cNvSpPr>
          <p:nvPr/>
        </p:nvSpPr>
        <p:spPr>
          <a:xfrm>
            <a:off x="7577666" y="3168013"/>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sym typeface="+mn-lt"/>
              </a:rPr>
              <a:t>Face </a:t>
            </a:r>
            <a:r>
              <a:rPr lang="en-US" altLang="zh-CN" dirty="0">
                <a:sym typeface="+mn-lt"/>
              </a:rPr>
              <a:t>Recognition </a:t>
            </a:r>
            <a:r>
              <a:rPr lang="en-US" altLang="zh-CN" dirty="0" smtClean="0">
                <a:sym typeface="+mn-lt"/>
              </a:rPr>
              <a:t>Terminal</a:t>
            </a:r>
            <a:endParaRPr lang="en-US" dirty="0"/>
          </a:p>
        </p:txBody>
      </p:sp>
      <p:sp>
        <p:nvSpPr>
          <p:cNvPr id="26" name="文本占位符 61"/>
          <p:cNvSpPr>
            <a:spLocks noGrp="1"/>
          </p:cNvSpPr>
          <p:nvPr/>
        </p:nvSpPr>
        <p:spPr>
          <a:xfrm>
            <a:off x="6439711"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02</a:t>
            </a:r>
            <a:endParaRPr lang="en-US" dirty="0"/>
          </a:p>
        </p:txBody>
      </p:sp>
      <p:sp>
        <p:nvSpPr>
          <p:cNvPr id="11" name="文本占位符 57"/>
          <p:cNvSpPr>
            <a:spLocks noGrp="1"/>
          </p:cNvSpPr>
          <p:nvPr/>
        </p:nvSpPr>
        <p:spPr>
          <a:xfrm>
            <a:off x="2262733" y="4382745"/>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solidFill>
                  <a:srgbClr val="C00000"/>
                </a:solidFill>
              </a:rPr>
              <a:t>Configuration</a:t>
            </a:r>
            <a:endParaRPr lang="en-US" dirty="0">
              <a:solidFill>
                <a:srgbClr val="C00000"/>
              </a:solidFill>
            </a:endParaRPr>
          </a:p>
        </p:txBody>
      </p:sp>
      <p:sp>
        <p:nvSpPr>
          <p:cNvPr id="12" name="文本占位符 58"/>
          <p:cNvSpPr>
            <a:spLocks noGrp="1"/>
          </p:cNvSpPr>
          <p:nvPr/>
        </p:nvSpPr>
        <p:spPr>
          <a:xfrm>
            <a:off x="2262733" y="4873782"/>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en-US" dirty="0" smtClean="0">
                <a:solidFill>
                  <a:srgbClr val="C00000"/>
                </a:solidFill>
              </a:rPr>
              <a:t>Upgrade, </a:t>
            </a:r>
            <a:r>
              <a:rPr lang="en-US" altLang="zh-CN" dirty="0">
                <a:solidFill>
                  <a:srgbClr val="C00000"/>
                </a:solidFill>
                <a:sym typeface="+mn-lt"/>
              </a:rPr>
              <a:t>Face Recognition </a:t>
            </a:r>
            <a:r>
              <a:rPr lang="en-US" altLang="zh-CN" dirty="0" smtClean="0">
                <a:solidFill>
                  <a:srgbClr val="C00000"/>
                </a:solidFill>
                <a:sym typeface="+mn-lt"/>
              </a:rPr>
              <a:t>Terminal, </a:t>
            </a:r>
            <a:r>
              <a:rPr lang="en-US" altLang="en-US" dirty="0" smtClean="0">
                <a:solidFill>
                  <a:srgbClr val="C00000"/>
                </a:solidFill>
              </a:rPr>
              <a:t>NVR, Express, DMSS</a:t>
            </a:r>
            <a:endParaRPr lang="en-US" dirty="0">
              <a:solidFill>
                <a:srgbClr val="C00000"/>
              </a:solidFill>
            </a:endParaRPr>
          </a:p>
        </p:txBody>
      </p:sp>
      <p:sp>
        <p:nvSpPr>
          <p:cNvPr id="13" name="文本占位符 61"/>
          <p:cNvSpPr>
            <a:spLocks noGrp="1"/>
          </p:cNvSpPr>
          <p:nvPr/>
        </p:nvSpPr>
        <p:spPr>
          <a:xfrm>
            <a:off x="1124778" y="4321782"/>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solidFill>
                  <a:srgbClr val="C00000"/>
                </a:solidFill>
              </a:rPr>
              <a:t>03</a:t>
            </a:r>
            <a:endParaRPr lang="en-US" dirty="0">
              <a:solidFill>
                <a:srgbClr val="C00000"/>
              </a:solidFill>
            </a:endParaRPr>
          </a:p>
        </p:txBody>
      </p:sp>
      <p:sp>
        <p:nvSpPr>
          <p:cNvPr id="14" name="文本占位符 61"/>
          <p:cNvSpPr>
            <a:spLocks noGrp="1"/>
          </p:cNvSpPr>
          <p:nvPr/>
        </p:nvSpPr>
        <p:spPr>
          <a:xfrm>
            <a:off x="1124778"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01</a:t>
            </a:r>
            <a:endParaRPr lang="en-US" dirty="0"/>
          </a:p>
        </p:txBody>
      </p:sp>
      <p:sp>
        <p:nvSpPr>
          <p:cNvPr id="15" name="文本占位符 54"/>
          <p:cNvSpPr>
            <a:spLocks noGrp="1"/>
          </p:cNvSpPr>
          <p:nvPr>
            <p:ph type="body" sz="quarter" idx="12"/>
          </p:nvPr>
        </p:nvSpPr>
        <p:spPr>
          <a:xfrm>
            <a:off x="2198926" y="3169545"/>
            <a:ext cx="3630373" cy="720000"/>
          </a:xfrm>
        </p:spPr>
        <p:txBody>
          <a:bodyPr/>
          <a:lstStyle/>
          <a:p>
            <a:r>
              <a:rPr lang="en-US" dirty="0" smtClean="0"/>
              <a:t>Topology</a:t>
            </a:r>
            <a:r>
              <a:rPr lang="en-US" altLang="zh-CN" dirty="0" smtClean="0"/>
              <a:t>, Scenarios, Device List, Function List </a:t>
            </a:r>
            <a:endParaRPr lang="en-US" dirty="0"/>
          </a:p>
        </p:txBody>
      </p:sp>
    </p:spTree>
    <p:extLst>
      <p:ext uri="{BB962C8B-B14F-4D97-AF65-F5344CB8AC3E}">
        <p14:creationId xmlns:p14="http://schemas.microsoft.com/office/powerpoint/2010/main" val="1430825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77864"/>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Upgrade</a:t>
            </a:r>
            <a:endParaRPr lang="zh-CN" altLang="en-US" dirty="0"/>
          </a:p>
        </p:txBody>
      </p:sp>
      <p:sp>
        <p:nvSpPr>
          <p:cNvPr id="41" name="燕尾形 40"/>
          <p:cNvSpPr/>
          <p:nvPr/>
        </p:nvSpPr>
        <p:spPr bwMode="auto">
          <a:xfrm>
            <a:off x="3065423" y="1360283"/>
            <a:ext cx="1252053" cy="342256"/>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en-US"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U</a:t>
            </a:r>
            <a:r>
              <a:rPr lang="en-US" altLang="zh-CN"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pgrade</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grpSp>
        <p:nvGrpSpPr>
          <p:cNvPr id="9" name="组合 8"/>
          <p:cNvGrpSpPr/>
          <p:nvPr/>
        </p:nvGrpSpPr>
        <p:grpSpPr>
          <a:xfrm>
            <a:off x="4617077" y="1707850"/>
            <a:ext cx="4910879" cy="3276600"/>
            <a:chOff x="4650412" y="1790521"/>
            <a:chExt cx="4910879" cy="3276600"/>
          </a:xfrm>
        </p:grpSpPr>
        <p:pic>
          <p:nvPicPr>
            <p:cNvPr id="3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516" y="1790521"/>
              <a:ext cx="46767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流程图: 联系 26"/>
            <p:cNvSpPr/>
            <p:nvPr/>
          </p:nvSpPr>
          <p:spPr bwMode="auto">
            <a:xfrm>
              <a:off x="7759646" y="1790521"/>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35" name="矩形 34"/>
            <p:cNvSpPr/>
            <p:nvPr/>
          </p:nvSpPr>
          <p:spPr>
            <a:xfrm>
              <a:off x="4884515" y="3293006"/>
              <a:ext cx="317058" cy="30744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6" name="流程图: 联系 26"/>
            <p:cNvSpPr/>
            <p:nvPr/>
          </p:nvSpPr>
          <p:spPr bwMode="auto">
            <a:xfrm>
              <a:off x="4650412" y="3179694"/>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grpSp>
      <p:grpSp>
        <p:nvGrpSpPr>
          <p:cNvPr id="4" name="组合 3"/>
          <p:cNvGrpSpPr/>
          <p:nvPr/>
        </p:nvGrpSpPr>
        <p:grpSpPr>
          <a:xfrm>
            <a:off x="3851848" y="4946729"/>
            <a:ext cx="8472338" cy="1307432"/>
            <a:chOff x="3017544" y="5155358"/>
            <a:chExt cx="8472338" cy="1307432"/>
          </a:xfrm>
        </p:grpSpPr>
        <p:sp>
          <p:nvSpPr>
            <p:cNvPr id="33" name="文本框 32"/>
            <p:cNvSpPr txBox="1"/>
            <p:nvPr/>
          </p:nvSpPr>
          <p:spPr bwMode="auto">
            <a:xfrm>
              <a:off x="3017544" y="5155358"/>
              <a:ext cx="8472338" cy="1307432"/>
            </a:xfrm>
            <a:prstGeom prst="rect">
              <a:avLst/>
            </a:prstGeom>
            <a:noFill/>
            <a:ln w="9525">
              <a:noFill/>
              <a:miter lim="800000"/>
              <a:headEnd/>
              <a:tailEnd/>
            </a:ln>
          </p:spPr>
          <p:txBody>
            <a:bodyPr wrap="square" lIns="99980" tIns="49986" rIns="99980" bIns="49986" rtlCol="0">
              <a:spAutoFit/>
            </a:bodyPr>
            <a:lstStyle/>
            <a:p>
              <a:pPr defTabSz="1001649" eaLnBrk="0" hangingPunct="0">
                <a:lnSpc>
                  <a:spcPct val="140000"/>
                </a:lnSpc>
              </a:pPr>
              <a:r>
                <a:rPr lang="en-US" altLang="zh-CN" sz="1400" b="1" dirty="0" smtClean="0">
                  <a:solidFill>
                    <a:srgbClr val="FF0000"/>
                  </a:solidFill>
                  <a:latin typeface="Calibri" panose="020F0502020204030204" pitchFamily="34" charset="0"/>
                  <a:cs typeface="Calibri" panose="020F0502020204030204" pitchFamily="34" charset="0"/>
                </a:rPr>
                <a:t>TPC</a:t>
              </a:r>
              <a:r>
                <a:rPr lang="zh-CN" altLang="en-US" sz="1400" b="1" dirty="0" smtClean="0">
                  <a:solidFill>
                    <a:srgbClr val="FF0000"/>
                  </a:solidFill>
                  <a:latin typeface="Calibri" panose="020F0502020204030204" pitchFamily="34" charset="0"/>
                  <a:cs typeface="Calibri" panose="020F0502020204030204" pitchFamily="34" charset="0"/>
                </a:rPr>
                <a:t>、</a:t>
              </a:r>
              <a:r>
                <a:rPr lang="en-US" altLang="zh-CN" sz="1400" b="1" dirty="0" smtClean="0">
                  <a:solidFill>
                    <a:srgbClr val="FF0000"/>
                  </a:solidFill>
                  <a:latin typeface="Calibri" panose="020F0502020204030204" pitchFamily="34" charset="0"/>
                  <a:cs typeface="Calibri" panose="020F0502020204030204" pitchFamily="34" charset="0"/>
                </a:rPr>
                <a:t>NVR need to upgrade the </a:t>
              </a:r>
              <a:r>
                <a:rPr lang="en-US" altLang="zh-CN" sz="1400" b="1" dirty="0">
                  <a:solidFill>
                    <a:srgbClr val="FF0000"/>
                  </a:solidFill>
                  <a:latin typeface="Calibri" panose="020F0502020204030204" pitchFamily="34" charset="0"/>
                  <a:cs typeface="Calibri" panose="020F0502020204030204" pitchFamily="34" charset="0"/>
                </a:rPr>
                <a:t>customized </a:t>
              </a:r>
              <a:r>
                <a:rPr lang="en-US" altLang="zh-CN" sz="1400" b="1" dirty="0" smtClean="0">
                  <a:solidFill>
                    <a:srgbClr val="FF0000"/>
                  </a:solidFill>
                  <a:latin typeface="Calibri" panose="020F0502020204030204" pitchFamily="34" charset="0"/>
                  <a:cs typeface="Calibri" panose="020F0502020204030204" pitchFamily="34" charset="0"/>
                </a:rPr>
                <a:t>program.</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rPr>
                <a:t>Double-click </a:t>
              </a:r>
              <a:r>
                <a:rPr lang="en-US" altLang="zh-CN" sz="1400" dirty="0">
                  <a:latin typeface="Calibri" panose="020F0502020204030204" pitchFamily="34" charset="0"/>
                  <a:cs typeface="Calibri" panose="020F0502020204030204" pitchFamily="34" charset="0"/>
                </a:rPr>
                <a:t>"ConfigTool.exe" to open the </a:t>
              </a:r>
              <a:r>
                <a:rPr lang="en-US" altLang="zh-CN" sz="1400" dirty="0" smtClean="0">
                  <a:latin typeface="Calibri" panose="020F0502020204030204" pitchFamily="34" charset="0"/>
                  <a:cs typeface="Calibri" panose="020F0502020204030204" pitchFamily="34" charset="0"/>
                </a:rPr>
                <a:t>tool</a:t>
              </a:r>
              <a:r>
                <a:rPr lang="en-US" altLang="zh-CN" sz="1400" dirty="0">
                  <a:latin typeface="Calibri" panose="020F0502020204030204" pitchFamily="34" charset="0"/>
                  <a:cs typeface="Calibri" panose="020F0502020204030204" pitchFamily="34" charset="0"/>
                </a:rPr>
                <a:t>;</a:t>
              </a:r>
              <a:r>
                <a:rPr lang="en-US" altLang="zh-CN" sz="1400" dirty="0" smtClean="0">
                  <a:latin typeface="Calibri" panose="020F0502020204030204" pitchFamily="34" charset="0"/>
                  <a:cs typeface="Calibri" panose="020F0502020204030204" pitchFamily="34" charset="0"/>
                </a:rPr>
                <a:t> </a:t>
              </a:r>
              <a:endParaRPr lang="en-US" altLang="zh-CN" sz="1400" dirty="0">
                <a:latin typeface="Calibri" panose="020F0502020204030204" pitchFamily="34" charset="0"/>
                <a:cs typeface="Calibri" panose="020F0502020204030204" pitchFamily="34" charset="0"/>
                <a:sym typeface="Segoe UI" panose="020B0502040204020203" pitchFamily="34" charset="0"/>
              </a:endParaRP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rPr>
                <a:t>Click</a:t>
              </a: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Click </a:t>
              </a:r>
              <a:r>
                <a:rPr lang="en-US" altLang="zh-CN" sz="1400" dirty="0" smtClean="0">
                  <a:latin typeface="Calibri" panose="020F0502020204030204" pitchFamily="34" charset="0"/>
                  <a:cs typeface="Calibri" panose="020F0502020204030204" pitchFamily="34" charset="0"/>
                </a:rPr>
                <a:t>Search setting.</a:t>
              </a:r>
              <a:endParaRPr lang="en-US" altLang="zh-CN" sz="1100" dirty="0">
                <a:latin typeface="Calibri" panose="020F0502020204030204" pitchFamily="34" charset="0"/>
                <a:cs typeface="Calibri" panose="020F0502020204030204" pitchFamily="34" charset="0"/>
                <a:sym typeface="Segoe UI" panose="020B0502040204020203" pitchFamily="34" charset="0"/>
              </a:endParaRPr>
            </a:p>
          </p:txBody>
        </p:sp>
        <p:pic>
          <p:nvPicPr>
            <p:cNvPr id="37" name="图片 2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7304" y="5806066"/>
              <a:ext cx="239970" cy="26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8" name="矩形 37"/>
          <p:cNvSpPr/>
          <p:nvPr/>
        </p:nvSpPr>
        <p:spPr bwMode="auto">
          <a:xfrm>
            <a:off x="529330" y="1360282"/>
            <a:ext cx="2284516" cy="342256"/>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Upgrade</a:t>
            </a:r>
            <a:endParaRPr lang="zh-CN" altLang="en-US" sz="1400" dirty="0">
              <a:solidFill>
                <a:schemeClr val="bg1"/>
              </a:solidFill>
              <a:latin typeface="Calibri" panose="020F0502020204030204" pitchFamily="34" charset="0"/>
              <a:cs typeface="Calibri" panose="020F0502020204030204" pitchFamily="34" charset="0"/>
            </a:endParaRPr>
          </a:p>
        </p:txBody>
      </p:sp>
      <p:cxnSp>
        <p:nvCxnSpPr>
          <p:cNvPr id="40" name="直接箭头连接符 39"/>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3" name="矩形 42"/>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solidFill>
                  <a:srgbClr val="000000"/>
                </a:solidFill>
                <a:latin typeface="Calibri" panose="020F0502020204030204" pitchFamily="34" charset="0"/>
                <a:cs typeface="Calibri" panose="020F0502020204030204" pitchFamily="34" charset="0"/>
                <a:sym typeface="+mn-lt"/>
              </a:rPr>
              <a:t>Face Recognition </a:t>
            </a:r>
            <a:r>
              <a:rPr lang="en-US" altLang="zh-CN" sz="1400" dirty="0" smtClean="0">
                <a:solidFill>
                  <a:srgbClr val="000000"/>
                </a:solidFill>
                <a:latin typeface="Calibri" panose="020F0502020204030204" pitchFamily="34" charset="0"/>
                <a:cs typeface="Calibri" panose="020F0502020204030204" pitchFamily="34" charset="0"/>
                <a:sym typeface="+mn-lt"/>
              </a:rPr>
              <a:t>Terminal</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74" name="直接箭头连接符 73"/>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77" name="直接箭头连接符 76"/>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78" name="直接箭头连接符 77"/>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79" name="矩形 78"/>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81" name="直接箭头连接符 80"/>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82" name="直接箭头连接符 81"/>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83" name="矩形 82"/>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84" name="直接箭头连接符 83"/>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85" name="直接箭头连接符 84"/>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86" name="矩形 85"/>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1055031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dirty="0" smtClean="0"/>
              <a:t>O</a:t>
            </a:r>
            <a:r>
              <a:rPr lang="en-US" altLang="zh-CN" dirty="0" smtClean="0"/>
              <a:t>bjectives</a:t>
            </a:r>
            <a:endParaRPr lang="en-US" dirty="0"/>
          </a:p>
        </p:txBody>
      </p:sp>
      <p:sp>
        <p:nvSpPr>
          <p:cNvPr id="2" name="内容占位符 1"/>
          <p:cNvSpPr>
            <a:spLocks noGrp="1"/>
          </p:cNvSpPr>
          <p:nvPr>
            <p:ph sz="quarter" idx="10"/>
          </p:nvPr>
        </p:nvSpPr>
        <p:spPr>
          <a:xfrm>
            <a:off x="849313" y="1300363"/>
            <a:ext cx="10670242" cy="4876600"/>
          </a:xfrm>
        </p:spPr>
        <p:txBody>
          <a:bodyPr/>
          <a:lstStyle/>
          <a:p>
            <a:r>
              <a:rPr lang="en-US" dirty="0" smtClean="0"/>
              <a:t>A</a:t>
            </a:r>
            <a:r>
              <a:rPr lang="en-US" altLang="zh-CN" dirty="0" smtClean="0"/>
              <a:t>fter learning this course, you can:</a:t>
            </a:r>
          </a:p>
          <a:p>
            <a:pPr lvl="1"/>
            <a:r>
              <a:rPr lang="en-US" altLang="zh-CN" dirty="0">
                <a:cs typeface="+mn-ea"/>
                <a:sym typeface="+mn-lt"/>
              </a:rPr>
              <a:t>Be familiar with the basic theory of the </a:t>
            </a:r>
            <a:r>
              <a:rPr lang="en-US" altLang="zh-CN" dirty="0" smtClean="0">
                <a:cs typeface="+mn-ea"/>
                <a:sym typeface="+mn-lt"/>
              </a:rPr>
              <a:t>Access Control Temperature Monitoring Solution;</a:t>
            </a:r>
            <a:endParaRPr lang="en-US" altLang="zh-CN" dirty="0">
              <a:cs typeface="+mn-ea"/>
              <a:sym typeface="+mn-lt"/>
            </a:endParaRPr>
          </a:p>
          <a:p>
            <a:pPr lvl="1"/>
            <a:r>
              <a:rPr lang="en-US" altLang="zh-CN" dirty="0">
                <a:cs typeface="+mn-ea"/>
                <a:sym typeface="+mn-lt"/>
              </a:rPr>
              <a:t>Get the knowledge of </a:t>
            </a:r>
            <a:r>
              <a:rPr lang="en-US" altLang="zh-CN" dirty="0" smtClean="0">
                <a:cs typeface="+mn-ea"/>
                <a:sym typeface="+mn-lt"/>
              </a:rPr>
              <a:t>survey and configuration;</a:t>
            </a:r>
            <a:endParaRPr lang="en-US" altLang="zh-CN" dirty="0">
              <a:cs typeface="+mn-ea"/>
              <a:sym typeface="+mn-lt"/>
            </a:endParaRPr>
          </a:p>
          <a:p>
            <a:pPr lvl="1"/>
            <a:r>
              <a:rPr lang="en-US" altLang="zh-CN" dirty="0">
                <a:cs typeface="+mn-ea"/>
                <a:sym typeface="+mn-lt"/>
              </a:rPr>
              <a:t>Understand how to debug the system.</a:t>
            </a:r>
          </a:p>
          <a:p>
            <a:pPr lvl="1"/>
            <a:r>
              <a:rPr lang="en-US" altLang="zh-CN" dirty="0">
                <a:cs typeface="+mn-ea"/>
                <a:sym typeface="+mn-lt"/>
              </a:rPr>
              <a:t>Get the knowledge of the solution FAQ.</a:t>
            </a:r>
          </a:p>
        </p:txBody>
      </p:sp>
    </p:spTree>
    <p:extLst>
      <p:ext uri="{BB962C8B-B14F-4D97-AF65-F5344CB8AC3E}">
        <p14:creationId xmlns:p14="http://schemas.microsoft.com/office/powerpoint/2010/main" val="4122005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Upgrade</a:t>
            </a:r>
            <a:endParaRPr lang="zh-CN" altLang="en-US" dirty="0"/>
          </a:p>
        </p:txBody>
      </p:sp>
      <p:sp>
        <p:nvSpPr>
          <p:cNvPr id="41" name="燕尾形 40"/>
          <p:cNvSpPr/>
          <p:nvPr/>
        </p:nvSpPr>
        <p:spPr bwMode="auto">
          <a:xfrm>
            <a:off x="3065423" y="1360283"/>
            <a:ext cx="1252053"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en-US"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U</a:t>
            </a:r>
            <a:r>
              <a:rPr lang="en-US" altLang="zh-CN"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pgrade</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40" name="文本框 39"/>
          <p:cNvSpPr txBox="1"/>
          <p:nvPr/>
        </p:nvSpPr>
        <p:spPr bwMode="auto">
          <a:xfrm>
            <a:off x="3057843" y="4698985"/>
            <a:ext cx="8472338" cy="1272679"/>
          </a:xfrm>
          <a:prstGeom prst="rect">
            <a:avLst/>
          </a:prstGeom>
          <a:noFill/>
          <a:ln w="9525">
            <a:noFill/>
            <a:miter lim="800000"/>
            <a:headEnd/>
            <a:tailEnd/>
          </a:ln>
        </p:spPr>
        <p:txBody>
          <a:bodyPr wrap="square" lIns="99980" tIns="49986" rIns="99980" bIns="49986" rtlCol="0">
            <a:spAutoFit/>
          </a:bodyPr>
          <a:lstStyle/>
          <a:p>
            <a:pPr marL="342900" indent="-342900" defTabSz="1001649" eaLnBrk="0" hangingPunct="0">
              <a:lnSpc>
                <a:spcPct val="140000"/>
              </a:lnSpc>
              <a:buAutoNum type="arabicPeriod" startAt="4"/>
            </a:pP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Select </a:t>
            </a:r>
            <a:r>
              <a:rPr lang="en-US" altLang="zh-CN" sz="1400" dirty="0">
                <a:latin typeface="Calibri" panose="020F0502020204030204" pitchFamily="34" charset="0"/>
                <a:ea typeface="微软雅黑" panose="020B0503020204020204" pitchFamily="34" charset="-122"/>
                <a:cs typeface="Calibri" panose="020F0502020204030204" pitchFamily="34" charset="0"/>
              </a:rPr>
              <a:t>the network segment for the target </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device. If </a:t>
            </a:r>
            <a:r>
              <a:rPr lang="en-US" altLang="zh-CN" sz="1400" dirty="0">
                <a:latin typeface="Calibri" panose="020F0502020204030204" pitchFamily="34" charset="0"/>
                <a:ea typeface="微软雅黑" panose="020B0503020204020204" pitchFamily="34" charset="-122"/>
                <a:cs typeface="Calibri" panose="020F0502020204030204" pitchFamily="34" charset="0"/>
              </a:rPr>
              <a:t>the IP address of the target device is in the current network segment, select Current Segment Search, and then enter the user name and the password of the target camera. </a:t>
            </a:r>
            <a:endParaRPr lang="zh-CN" altLang="zh-CN" sz="1400" dirty="0">
              <a:latin typeface="Calibri" panose="020F0502020204030204" pitchFamily="34" charset="0"/>
              <a:ea typeface="微软雅黑" panose="020B0503020204020204" pitchFamily="34" charset="-122"/>
              <a:cs typeface="Calibri" panose="020F0502020204030204" pitchFamily="34" charset="0"/>
            </a:endParaRPr>
          </a:p>
          <a:p>
            <a:pPr marL="342900" indent="-342900" defTabSz="1001649" eaLnBrk="0" hangingPunct="0">
              <a:lnSpc>
                <a:spcPct val="140000"/>
              </a:lnSpc>
              <a:buAutoNum type="arabicPeriod" startAt="4"/>
            </a:pPr>
            <a:r>
              <a:rPr lang="en-US" altLang="zh-CN" sz="1400" dirty="0" smtClean="0">
                <a:latin typeface="Calibri" panose="020F0502020204030204" pitchFamily="34" charset="0"/>
                <a:ea typeface="微软雅黑" panose="020B0503020204020204" pitchFamily="34" charset="-122"/>
                <a:cs typeface="Calibri" panose="020F0502020204030204" pitchFamily="34" charset="0"/>
                <a:sym typeface="Segoe UI" panose="020B0502040204020203" pitchFamily="34" charset="0"/>
              </a:rPr>
              <a:t>Click </a:t>
            </a:r>
            <a:r>
              <a:rPr lang="en-US" altLang="zh-CN" sz="1400" dirty="0">
                <a:latin typeface="Calibri" panose="020F0502020204030204" pitchFamily="34" charset="0"/>
                <a:ea typeface="微软雅黑" panose="020B0503020204020204" pitchFamily="34" charset="-122"/>
                <a:cs typeface="Calibri" panose="020F0502020204030204" pitchFamily="34" charset="0"/>
                <a:sym typeface="Segoe UI" panose="020B0502040204020203" pitchFamily="34" charset="0"/>
              </a:rPr>
              <a:t>OK  </a:t>
            </a:r>
          </a:p>
        </p:txBody>
      </p:sp>
      <p:pic>
        <p:nvPicPr>
          <p:cNvPr id="45" name="图片 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515" y="1873516"/>
            <a:ext cx="4568337" cy="251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矩形 45"/>
          <p:cNvSpPr/>
          <p:nvPr/>
        </p:nvSpPr>
        <p:spPr>
          <a:xfrm>
            <a:off x="5008880" y="2198696"/>
            <a:ext cx="4307840" cy="154458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8" name="流程图: 联系 26"/>
          <p:cNvSpPr/>
          <p:nvPr/>
        </p:nvSpPr>
        <p:spPr bwMode="auto">
          <a:xfrm>
            <a:off x="4767463" y="2076516"/>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sp>
        <p:nvSpPr>
          <p:cNvPr id="49" name="矩形 48"/>
          <p:cNvSpPr/>
          <p:nvPr/>
        </p:nvSpPr>
        <p:spPr>
          <a:xfrm>
            <a:off x="8853624" y="4119587"/>
            <a:ext cx="529136" cy="16793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0" name="流程图: 联系 26"/>
          <p:cNvSpPr/>
          <p:nvPr/>
        </p:nvSpPr>
        <p:spPr bwMode="auto">
          <a:xfrm>
            <a:off x="8619521" y="3998384"/>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a:solidFill>
                  <a:schemeClr val="bg1"/>
                </a:solidFill>
              </a:rPr>
              <a:t>5</a:t>
            </a:r>
            <a:endParaRPr lang="zh-CN" altLang="en-US" sz="1400" b="1" dirty="0">
              <a:solidFill>
                <a:schemeClr val="bg1"/>
              </a:solidFill>
              <a:latin typeface="+mn-lt"/>
              <a:ea typeface="+mn-ea"/>
            </a:endParaRPr>
          </a:p>
        </p:txBody>
      </p:sp>
      <p:sp>
        <p:nvSpPr>
          <p:cNvPr id="31"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2" name="矩形 31"/>
          <p:cNvSpPr/>
          <p:nvPr/>
        </p:nvSpPr>
        <p:spPr bwMode="auto">
          <a:xfrm>
            <a:off x="529330" y="1360282"/>
            <a:ext cx="2284516" cy="342256"/>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Upgrade</a:t>
            </a:r>
            <a:endParaRPr lang="zh-CN" altLang="en-US" sz="1400" dirty="0">
              <a:solidFill>
                <a:schemeClr val="bg1"/>
              </a:solidFill>
              <a:latin typeface="Calibri" panose="020F0502020204030204" pitchFamily="34" charset="0"/>
              <a:cs typeface="Calibri" panose="020F0502020204030204" pitchFamily="34" charset="0"/>
            </a:endParaRPr>
          </a:p>
        </p:txBody>
      </p:sp>
      <p:cxnSp>
        <p:nvCxnSpPr>
          <p:cNvPr id="33" name="直接箭头连接符 32"/>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矩形 33"/>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solidFill>
                  <a:srgbClr val="000000"/>
                </a:solidFill>
                <a:latin typeface="Calibri" panose="020F0502020204030204" pitchFamily="34" charset="0"/>
                <a:cs typeface="Calibri" panose="020F0502020204030204" pitchFamily="34" charset="0"/>
                <a:sym typeface="+mn-lt"/>
              </a:rPr>
              <a:t>Face Recognition </a:t>
            </a:r>
            <a:r>
              <a:rPr lang="en-US" altLang="zh-CN" sz="1400" dirty="0" smtClean="0">
                <a:solidFill>
                  <a:srgbClr val="000000"/>
                </a:solidFill>
                <a:latin typeface="Calibri" panose="020F0502020204030204" pitchFamily="34" charset="0"/>
                <a:cs typeface="Calibri" panose="020F0502020204030204" pitchFamily="34" charset="0"/>
                <a:sym typeface="+mn-lt"/>
              </a:rPr>
              <a:t>Terminal</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35" name="直接箭头连接符 34"/>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6" name="直接箭头连接符 35"/>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7" name="直接箭头连接符 36"/>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8" name="矩形 37"/>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39" name="直接箭头连接符 38"/>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2" name="直接箭头连接符 41"/>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3" name="矩形 42"/>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4" name="直接箭头连接符 43"/>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51" name="矩形 50"/>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707429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Upgrade</a:t>
            </a:r>
            <a:endParaRPr lang="zh-CN" altLang="en-US" dirty="0"/>
          </a:p>
        </p:txBody>
      </p:sp>
      <p:sp>
        <p:nvSpPr>
          <p:cNvPr id="41" name="燕尾形 40"/>
          <p:cNvSpPr/>
          <p:nvPr/>
        </p:nvSpPr>
        <p:spPr bwMode="auto">
          <a:xfrm>
            <a:off x="3065423" y="1360283"/>
            <a:ext cx="1252053"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en-US"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U</a:t>
            </a:r>
            <a:r>
              <a:rPr lang="en-US" altLang="zh-CN"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pgrade</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pic>
        <p:nvPicPr>
          <p:cNvPr id="51"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363" y="1814702"/>
            <a:ext cx="3764597" cy="264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1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83" y="1823414"/>
            <a:ext cx="3770770" cy="263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右箭头 52"/>
          <p:cNvSpPr/>
          <p:nvPr/>
        </p:nvSpPr>
        <p:spPr bwMode="auto">
          <a:xfrm>
            <a:off x="7018021" y="2939629"/>
            <a:ext cx="403860" cy="306744"/>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sp>
        <p:nvSpPr>
          <p:cNvPr id="54" name="矩形 53"/>
          <p:cNvSpPr/>
          <p:nvPr/>
        </p:nvSpPr>
        <p:spPr>
          <a:xfrm>
            <a:off x="3151277" y="4443795"/>
            <a:ext cx="8109090" cy="2172903"/>
          </a:xfrm>
          <a:prstGeom prst="rect">
            <a:avLst/>
          </a:prstGeom>
        </p:spPr>
        <p:txBody>
          <a:bodyPr wrap="square">
            <a:spAutoFit/>
          </a:bodyPr>
          <a:lstStyle/>
          <a:p>
            <a:pPr lvl="0" fontAlgn="base">
              <a:lnSpc>
                <a:spcPct val="130000"/>
              </a:lnSpc>
              <a:spcAft>
                <a:spcPts val="0"/>
              </a:spcAft>
            </a:pPr>
            <a:r>
              <a:rPr lang="en-US" altLang="zh-CN" sz="1300" kern="100" dirty="0" smtClean="0">
                <a:latin typeface="Calibri" panose="020F0502020204030204" pitchFamily="34" charset="0"/>
                <a:ea typeface="宋体" panose="02010600030101010101" pitchFamily="2" charset="-122"/>
                <a:cs typeface="Calibri" panose="020F0502020204030204" pitchFamily="34" charset="0"/>
              </a:rPr>
              <a:t>6.    Select </a:t>
            </a:r>
            <a:r>
              <a:rPr lang="en-US" altLang="zh-CN" sz="1300" kern="100" dirty="0">
                <a:latin typeface="Calibri" panose="020F0502020204030204" pitchFamily="34" charset="0"/>
                <a:ea typeface="宋体" panose="02010600030101010101" pitchFamily="2" charset="-122"/>
                <a:cs typeface="Calibri" panose="020F0502020204030204" pitchFamily="34" charset="0"/>
              </a:rPr>
              <a:t>the devices to </a:t>
            </a:r>
            <a:r>
              <a:rPr lang="en-US" altLang="zh-CN" sz="1300" kern="100" dirty="0" smtClean="0">
                <a:latin typeface="Calibri" panose="020F0502020204030204" pitchFamily="34" charset="0"/>
                <a:ea typeface="宋体" panose="02010600030101010101" pitchFamily="2" charset="-122"/>
                <a:cs typeface="Calibri" panose="020F0502020204030204" pitchFamily="34" charset="0"/>
              </a:rPr>
              <a:t>update.</a:t>
            </a:r>
          </a:p>
          <a:p>
            <a:pPr marL="285750" lvl="0" indent="-285750" fontAlgn="base">
              <a:lnSpc>
                <a:spcPct val="130000"/>
              </a:lnSpc>
              <a:spcAft>
                <a:spcPts val="0"/>
              </a:spcAft>
              <a:buFont typeface="Wingdings" panose="05000000000000000000" pitchFamily="2" charset="2"/>
              <a:buChar char="Ø"/>
            </a:pPr>
            <a:r>
              <a:rPr lang="en-US" altLang="zh-CN" sz="1300" kern="100" dirty="0" smtClean="0">
                <a:latin typeface="Calibri" panose="020F0502020204030204" pitchFamily="34" charset="0"/>
                <a:ea typeface="Arial Unicode MS" panose="020B0604020202020204" pitchFamily="34" charset="-122"/>
                <a:cs typeface="Calibri" panose="020F0502020204030204" pitchFamily="34" charset="0"/>
              </a:rPr>
              <a:t>Update </a:t>
            </a:r>
            <a:r>
              <a:rPr lang="en-US" altLang="zh-CN" sz="1300" kern="100" dirty="0">
                <a:latin typeface="Calibri" panose="020F0502020204030204" pitchFamily="34" charset="0"/>
                <a:ea typeface="Arial Unicode MS" panose="020B0604020202020204" pitchFamily="34" charset="-122"/>
                <a:cs typeface="Calibri" panose="020F0502020204030204" pitchFamily="34" charset="0"/>
              </a:rPr>
              <a:t>devices one by one: Select the corresponding device, and then click </a:t>
            </a:r>
            <a:r>
              <a:rPr lang="en-US" altLang="zh-CN" sz="1300" b="1" kern="100" dirty="0" smtClean="0">
                <a:latin typeface="Calibri" panose="020F0502020204030204" pitchFamily="34" charset="0"/>
                <a:ea typeface="Arial Unicode MS" panose="020B0604020202020204" pitchFamily="34" charset="-122"/>
                <a:cs typeface="Calibri" panose="020F0502020204030204" pitchFamily="34" charset="0"/>
              </a:rPr>
              <a:t>Browse</a:t>
            </a:r>
            <a:r>
              <a:rPr lang="en-US" altLang="zh-CN" sz="1300" kern="100" dirty="0" smtClean="0">
                <a:latin typeface="Calibri" panose="020F0502020204030204" pitchFamily="34" charset="0"/>
                <a:ea typeface="Arial Unicode MS" panose="020B0604020202020204" pitchFamily="34" charset="-122"/>
                <a:cs typeface="Calibri" panose="020F0502020204030204" pitchFamily="34" charset="0"/>
              </a:rPr>
              <a:t>.</a:t>
            </a:r>
          </a:p>
          <a:p>
            <a:pPr marL="285750" lvl="0" indent="-285750" fontAlgn="base">
              <a:lnSpc>
                <a:spcPct val="130000"/>
              </a:lnSpc>
              <a:spcAft>
                <a:spcPts val="0"/>
              </a:spcAft>
              <a:buFont typeface="Wingdings" panose="05000000000000000000" pitchFamily="2" charset="2"/>
              <a:buChar char="Ø"/>
            </a:pPr>
            <a:r>
              <a:rPr lang="en-US" altLang="zh-CN" sz="1300" kern="100" dirty="0" smtClean="0">
                <a:latin typeface="Calibri" panose="020F0502020204030204" pitchFamily="34" charset="0"/>
                <a:ea typeface="Arial Unicode MS" panose="020B0604020202020204" pitchFamily="34" charset="-122"/>
                <a:cs typeface="Calibri" panose="020F0502020204030204" pitchFamily="34" charset="0"/>
              </a:rPr>
              <a:t>Update </a:t>
            </a:r>
            <a:r>
              <a:rPr lang="en-US" altLang="zh-CN" sz="1300" kern="100" dirty="0">
                <a:latin typeface="Calibri" panose="020F0502020204030204" pitchFamily="34" charset="0"/>
                <a:ea typeface="Arial Unicode MS" panose="020B0604020202020204" pitchFamily="34" charset="-122"/>
                <a:cs typeface="Calibri" panose="020F0502020204030204" pitchFamily="34" charset="0"/>
              </a:rPr>
              <a:t>devices in batches: Select multiple devices, and then click </a:t>
            </a:r>
            <a:r>
              <a:rPr lang="en-US" altLang="zh-CN" sz="1300" b="1" kern="100" dirty="0">
                <a:latin typeface="Calibri" panose="020F0502020204030204" pitchFamily="34" charset="0"/>
                <a:ea typeface="Arial Unicode MS" panose="020B0604020202020204" pitchFamily="34" charset="-122"/>
                <a:cs typeface="Calibri" panose="020F0502020204030204" pitchFamily="34" charset="0"/>
              </a:rPr>
              <a:t>Batch </a:t>
            </a:r>
            <a:r>
              <a:rPr lang="en-US" altLang="zh-CN" sz="1300" b="1" kern="100" dirty="0" smtClean="0">
                <a:latin typeface="Calibri" panose="020F0502020204030204" pitchFamily="34" charset="0"/>
                <a:ea typeface="Arial Unicode MS" panose="020B0604020202020204" pitchFamily="34" charset="-122"/>
                <a:cs typeface="Calibri" panose="020F0502020204030204" pitchFamily="34" charset="0"/>
              </a:rPr>
              <a:t>Upgrade</a:t>
            </a:r>
            <a:r>
              <a:rPr lang="en-US" altLang="zh-CN" sz="1300" kern="100" dirty="0" smtClean="0">
                <a:latin typeface="Calibri" panose="020F0502020204030204" pitchFamily="34" charset="0"/>
                <a:ea typeface="Arial Unicode MS" panose="020B0604020202020204" pitchFamily="34" charset="-122"/>
                <a:cs typeface="Calibri" panose="020F0502020204030204" pitchFamily="34" charset="0"/>
              </a:rPr>
              <a:t>.</a:t>
            </a:r>
            <a:endParaRPr lang="zh-CN" altLang="zh-CN" sz="1300" kern="100" dirty="0" smtClean="0">
              <a:latin typeface="Calibri" panose="020F0502020204030204" pitchFamily="34" charset="0"/>
              <a:ea typeface="Arial" panose="020B0604020202020204" pitchFamily="34" charset="0"/>
              <a:cs typeface="Calibri" panose="020F0502020204030204" pitchFamily="34" charset="0"/>
            </a:endParaRPr>
          </a:p>
          <a:p>
            <a:pPr marL="228600" lvl="0" indent="-228600" fontAlgn="base">
              <a:lnSpc>
                <a:spcPct val="130000"/>
              </a:lnSpc>
              <a:spcAft>
                <a:spcPts val="0"/>
              </a:spcAft>
              <a:buAutoNum type="arabicPeriod" startAt="7"/>
            </a:pPr>
            <a:r>
              <a:rPr lang="en-US" altLang="zh-CN" sz="1300" kern="100" dirty="0" smtClean="0">
                <a:latin typeface="Calibri" panose="020F0502020204030204" pitchFamily="34" charset="0"/>
                <a:ea typeface="宋体" panose="02010600030101010101" pitchFamily="2" charset="-122"/>
                <a:cs typeface="Calibri" panose="020F0502020204030204" pitchFamily="34" charset="0"/>
              </a:rPr>
              <a:t>Select the update file. </a:t>
            </a:r>
            <a:endParaRPr lang="en-US" altLang="zh-CN" sz="1300" kern="100" dirty="0">
              <a:latin typeface="Calibri" panose="020F0502020204030204" pitchFamily="34" charset="0"/>
              <a:ea typeface="宋体" panose="02010600030101010101" pitchFamily="2" charset="-122"/>
              <a:cs typeface="Calibri" panose="020F0502020204030204" pitchFamily="34" charset="0"/>
            </a:endParaRPr>
          </a:p>
          <a:p>
            <a:pPr marL="228600" lvl="0" indent="-228600" fontAlgn="base">
              <a:lnSpc>
                <a:spcPct val="130000"/>
              </a:lnSpc>
              <a:spcAft>
                <a:spcPts val="0"/>
              </a:spcAft>
              <a:buAutoNum type="arabicPeriod" startAt="7"/>
            </a:pPr>
            <a:r>
              <a:rPr lang="en-US" altLang="zh-CN" sz="1300" strike="noStrike" kern="100" spc="0" dirty="0" smtClean="0">
                <a:effectLst/>
                <a:latin typeface="Calibri" panose="020F0502020204030204" pitchFamily="34" charset="0"/>
                <a:ea typeface="宋体" panose="02010600030101010101" pitchFamily="2" charset="-122"/>
                <a:cs typeface="Calibri" panose="020F0502020204030204" pitchFamily="34" charset="0"/>
              </a:rPr>
              <a:t>Click Open.</a:t>
            </a:r>
          </a:p>
          <a:p>
            <a:pPr marL="228600" indent="-228600" fontAlgn="base">
              <a:lnSpc>
                <a:spcPct val="130000"/>
              </a:lnSpc>
              <a:buFontTx/>
              <a:buAutoNum type="arabicPeriod" startAt="7"/>
            </a:pPr>
            <a:r>
              <a:rPr lang="en-US" altLang="zh-CN" sz="1300" kern="100" dirty="0" smtClean="0">
                <a:latin typeface="Calibri" panose="020F0502020204030204" pitchFamily="34" charset="0"/>
                <a:ea typeface="宋体" panose="02010600030101010101" pitchFamily="2" charset="-122"/>
                <a:cs typeface="Calibri" panose="020F0502020204030204" pitchFamily="34" charset="0"/>
              </a:rPr>
              <a:t>Update the Devices</a:t>
            </a:r>
            <a:r>
              <a:rPr lang="en-US" altLang="zh-CN" sz="1300" kern="100" dirty="0" smtClean="0">
                <a:latin typeface="Calibri" panose="020F0502020204030204" pitchFamily="34" charset="0"/>
                <a:cs typeface="Calibri" panose="020F0502020204030204" pitchFamily="34" charset="0"/>
              </a:rPr>
              <a:t>, </a:t>
            </a:r>
            <a:r>
              <a:rPr lang="en-US" altLang="zh-CN" sz="1300" dirty="0">
                <a:latin typeface="Calibri" panose="020F0502020204030204" pitchFamily="34" charset="0"/>
                <a:cs typeface="Calibri" panose="020F0502020204030204" pitchFamily="34" charset="0"/>
              </a:rPr>
              <a:t>Update the devices one by one: Click </a:t>
            </a:r>
            <a:r>
              <a:rPr lang="en-US" altLang="zh-CN" sz="1300" b="1" dirty="0">
                <a:latin typeface="Calibri" panose="020F0502020204030204" pitchFamily="34" charset="0"/>
                <a:cs typeface="Calibri" panose="020F0502020204030204" pitchFamily="34" charset="0"/>
              </a:rPr>
              <a:t>Upgrade</a:t>
            </a:r>
            <a:r>
              <a:rPr lang="en-US" altLang="zh-CN" sz="1300" dirty="0">
                <a:latin typeface="Calibri" panose="020F0502020204030204" pitchFamily="34" charset="0"/>
                <a:cs typeface="Calibri" panose="020F0502020204030204" pitchFamily="34" charset="0"/>
              </a:rPr>
              <a:t>, and the system starts updating. You can see the update progress.</a:t>
            </a:r>
            <a:endParaRPr lang="zh-CN" altLang="zh-CN" sz="1300" dirty="0">
              <a:latin typeface="Calibri" panose="020F0502020204030204" pitchFamily="34" charset="0"/>
              <a:cs typeface="Calibri" panose="020F0502020204030204" pitchFamily="34" charset="0"/>
            </a:endParaRPr>
          </a:p>
          <a:p>
            <a:pPr marL="228600" lvl="0" indent="-228600" fontAlgn="base">
              <a:lnSpc>
                <a:spcPct val="130000"/>
              </a:lnSpc>
              <a:spcAft>
                <a:spcPts val="0"/>
              </a:spcAft>
              <a:buAutoNum type="arabicPeriod" startAt="7"/>
            </a:pPr>
            <a:endParaRPr lang="zh-CN" altLang="zh-CN" sz="1300" strike="noStrike" kern="100" spc="0" dirty="0">
              <a:effectLst/>
              <a:latin typeface="Arial" panose="020B0604020202020204" pitchFamily="34" charset="0"/>
              <a:ea typeface="宋体" panose="02010600030101010101" pitchFamily="2" charset="-122"/>
              <a:cs typeface="Times New Roman" panose="02020603050405020304" pitchFamily="18" charset="0"/>
            </a:endParaRPr>
          </a:p>
        </p:txBody>
      </p:sp>
      <p:sp>
        <p:nvSpPr>
          <p:cNvPr id="55" name="矩形 54"/>
          <p:cNvSpPr/>
          <p:nvPr/>
        </p:nvSpPr>
        <p:spPr>
          <a:xfrm>
            <a:off x="3434388" y="2563444"/>
            <a:ext cx="2306012" cy="10863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7" name="矩形 56"/>
          <p:cNvSpPr/>
          <p:nvPr/>
        </p:nvSpPr>
        <p:spPr>
          <a:xfrm>
            <a:off x="8582968" y="2504450"/>
            <a:ext cx="1775152" cy="11331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8" name="流程图: 联系 26"/>
          <p:cNvSpPr/>
          <p:nvPr/>
        </p:nvSpPr>
        <p:spPr bwMode="auto">
          <a:xfrm>
            <a:off x="10311871" y="2611116"/>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rPr>
              <a:t>7</a:t>
            </a:r>
            <a:endParaRPr lang="zh-CN" altLang="en-US" sz="1400" b="1" dirty="0">
              <a:solidFill>
                <a:schemeClr val="bg1"/>
              </a:solidFill>
              <a:latin typeface="+mn-lt"/>
              <a:ea typeface="+mn-ea"/>
            </a:endParaRPr>
          </a:p>
        </p:txBody>
      </p:sp>
      <p:sp>
        <p:nvSpPr>
          <p:cNvPr id="59" name="矩形 58"/>
          <p:cNvSpPr/>
          <p:nvPr/>
        </p:nvSpPr>
        <p:spPr>
          <a:xfrm>
            <a:off x="10236036" y="3649447"/>
            <a:ext cx="335444" cy="11331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0" name="流程图: 联系 26"/>
          <p:cNvSpPr/>
          <p:nvPr/>
        </p:nvSpPr>
        <p:spPr bwMode="auto">
          <a:xfrm>
            <a:off x="10587792" y="3558199"/>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rPr>
              <a:t>8</a:t>
            </a:r>
            <a:endParaRPr lang="zh-CN" altLang="en-US" sz="1400" b="1" dirty="0">
              <a:solidFill>
                <a:schemeClr val="bg1"/>
              </a:solidFill>
              <a:latin typeface="+mn-lt"/>
              <a:ea typeface="+mn-ea"/>
            </a:endParaRPr>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Upgrade</a:t>
            </a:r>
            <a:endParaRPr lang="zh-CN" altLang="en-US" sz="1400" dirty="0">
              <a:solidFill>
                <a:schemeClr val="bg1"/>
              </a:solidFill>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solidFill>
                  <a:srgbClr val="000000"/>
                </a:solidFill>
                <a:latin typeface="Calibri" panose="020F0502020204030204" pitchFamily="34" charset="0"/>
                <a:cs typeface="Calibri" panose="020F0502020204030204" pitchFamily="34" charset="0"/>
                <a:sym typeface="+mn-lt"/>
              </a:rPr>
              <a:t>Face Recognition </a:t>
            </a:r>
            <a:r>
              <a:rPr lang="en-US" altLang="zh-CN" sz="1400" dirty="0" smtClean="0">
                <a:solidFill>
                  <a:srgbClr val="000000"/>
                </a:solidFill>
                <a:latin typeface="Calibri" panose="020F0502020204030204" pitchFamily="34" charset="0"/>
                <a:cs typeface="Calibri" panose="020F0502020204030204" pitchFamily="34" charset="0"/>
                <a:sym typeface="+mn-lt"/>
              </a:rPr>
              <a:t>Terminal</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2781528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Face Recognition Terminal</a:t>
            </a:r>
            <a:endParaRPr lang="zh-CN" altLang="en-US" dirty="0"/>
          </a:p>
        </p:txBody>
      </p:sp>
      <p:sp>
        <p:nvSpPr>
          <p:cNvPr id="41" name="燕尾形 40"/>
          <p:cNvSpPr/>
          <p:nvPr/>
        </p:nvSpPr>
        <p:spPr bwMode="auto">
          <a:xfrm>
            <a:off x="3111011" y="1360283"/>
            <a:ext cx="236842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Unlock Mode</a:t>
            </a:r>
            <a:endParaRPr lang="zh-CN" altLang="en-US" sz="11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a:solidFill>
                  <a:schemeClr val="bg1"/>
                </a:solidFill>
                <a:latin typeface="Calibri" panose="020F0502020204030204" pitchFamily="34" charset="0"/>
                <a:cs typeface="Calibri" panose="020F0502020204030204" pitchFamily="34" charset="0"/>
                <a:sym typeface="+mn-lt"/>
              </a:rPr>
              <a:t>Face Recognition </a:t>
            </a:r>
            <a:r>
              <a:rPr lang="en-US" altLang="zh-CN" sz="1400" dirty="0" smtClean="0">
                <a:solidFill>
                  <a:schemeClr val="bg1"/>
                </a:solidFill>
                <a:latin typeface="Calibri" panose="020F0502020204030204" pitchFamily="34" charset="0"/>
                <a:cs typeface="Calibri" panose="020F0502020204030204" pitchFamily="34" charset="0"/>
                <a:sym typeface="+mn-lt"/>
              </a:rPr>
              <a:t>Terminal</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8" name="燕尾形 27"/>
          <p:cNvSpPr/>
          <p:nvPr/>
        </p:nvSpPr>
        <p:spPr bwMode="auto">
          <a:xfrm>
            <a:off x="5419711" y="1360282"/>
            <a:ext cx="21494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Creating Face Database</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0" name="燕尾形 29"/>
          <p:cNvSpPr/>
          <p:nvPr/>
        </p:nvSpPr>
        <p:spPr bwMode="auto">
          <a:xfrm>
            <a:off x="7502785" y="1360282"/>
            <a:ext cx="341413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Face Recognition Parameters</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1" name="燕尾形 30"/>
          <p:cNvSpPr/>
          <p:nvPr/>
        </p:nvSpPr>
        <p:spPr bwMode="auto">
          <a:xfrm flipH="1">
            <a:off x="9362440" y="1804833"/>
            <a:ext cx="155448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5" name="右箭头 4"/>
          <p:cNvSpPr/>
          <p:nvPr/>
        </p:nvSpPr>
        <p:spPr bwMode="auto">
          <a:xfrm>
            <a:off x="6552973" y="2953285"/>
            <a:ext cx="553709" cy="386811"/>
          </a:xfrm>
          <a:prstGeom prst="rightArrow">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grpSp>
        <p:nvGrpSpPr>
          <p:cNvPr id="18" name="组合 17"/>
          <p:cNvGrpSpPr/>
          <p:nvPr/>
        </p:nvGrpSpPr>
        <p:grpSpPr>
          <a:xfrm>
            <a:off x="4713348" y="1851770"/>
            <a:ext cx="1539529" cy="2627462"/>
            <a:chOff x="4706244" y="2337328"/>
            <a:chExt cx="1539529" cy="2627462"/>
          </a:xfrm>
        </p:grpSpPr>
        <p:pic>
          <p:nvPicPr>
            <p:cNvPr id="3" name="图片 2"/>
            <p:cNvPicPr>
              <a:picLocks noChangeAspect="1"/>
            </p:cNvPicPr>
            <p:nvPr/>
          </p:nvPicPr>
          <p:blipFill>
            <a:blip r:embed="rId3"/>
            <a:stretch>
              <a:fillRect/>
            </a:stretch>
          </p:blipFill>
          <p:spPr>
            <a:xfrm>
              <a:off x="4706244" y="2337328"/>
              <a:ext cx="1539529" cy="2627462"/>
            </a:xfrm>
            <a:prstGeom prst="rect">
              <a:avLst/>
            </a:prstGeom>
          </p:spPr>
        </p:pic>
        <p:sp>
          <p:nvSpPr>
            <p:cNvPr id="6" name="矩形 5"/>
            <p:cNvSpPr/>
            <p:nvPr/>
          </p:nvSpPr>
          <p:spPr bwMode="auto">
            <a:xfrm>
              <a:off x="5339715" y="2670809"/>
              <a:ext cx="340995" cy="548641"/>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grpSp>
      <p:grpSp>
        <p:nvGrpSpPr>
          <p:cNvPr id="19" name="组合 18"/>
          <p:cNvGrpSpPr/>
          <p:nvPr/>
        </p:nvGrpSpPr>
        <p:grpSpPr>
          <a:xfrm>
            <a:off x="7414484" y="1851770"/>
            <a:ext cx="1539528" cy="2627462"/>
            <a:chOff x="7502786" y="2337328"/>
            <a:chExt cx="1539528" cy="2627462"/>
          </a:xfrm>
        </p:grpSpPr>
        <p:pic>
          <p:nvPicPr>
            <p:cNvPr id="4" name="图片 3"/>
            <p:cNvPicPr>
              <a:picLocks noChangeAspect="1"/>
            </p:cNvPicPr>
            <p:nvPr/>
          </p:nvPicPr>
          <p:blipFill>
            <a:blip r:embed="rId4"/>
            <a:stretch>
              <a:fillRect/>
            </a:stretch>
          </p:blipFill>
          <p:spPr>
            <a:xfrm>
              <a:off x="7502786" y="2337328"/>
              <a:ext cx="1539528" cy="2627462"/>
            </a:xfrm>
            <a:prstGeom prst="rect">
              <a:avLst/>
            </a:prstGeom>
          </p:spPr>
        </p:pic>
        <p:sp>
          <p:nvSpPr>
            <p:cNvPr id="49" name="矩形 48"/>
            <p:cNvSpPr/>
            <p:nvPr/>
          </p:nvSpPr>
          <p:spPr bwMode="auto">
            <a:xfrm>
              <a:off x="7718614" y="3438533"/>
              <a:ext cx="495747" cy="401629"/>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grpSp>
      <p:grpSp>
        <p:nvGrpSpPr>
          <p:cNvPr id="20" name="组合 19"/>
          <p:cNvGrpSpPr/>
          <p:nvPr/>
        </p:nvGrpSpPr>
        <p:grpSpPr>
          <a:xfrm>
            <a:off x="3502359" y="4543574"/>
            <a:ext cx="7643792" cy="1902059"/>
            <a:chOff x="3747304" y="4652274"/>
            <a:chExt cx="7643792" cy="1902059"/>
          </a:xfrm>
        </p:grpSpPr>
        <p:grpSp>
          <p:nvGrpSpPr>
            <p:cNvPr id="17" name="组合 16"/>
            <p:cNvGrpSpPr/>
            <p:nvPr/>
          </p:nvGrpSpPr>
          <p:grpSpPr>
            <a:xfrm>
              <a:off x="3747304" y="4652274"/>
              <a:ext cx="7643792" cy="1902059"/>
              <a:chOff x="3757271" y="5117263"/>
              <a:chExt cx="7643792" cy="1902059"/>
            </a:xfrm>
          </p:grpSpPr>
          <p:sp>
            <p:nvSpPr>
              <p:cNvPr id="13" name="矩形 12"/>
              <p:cNvSpPr/>
              <p:nvPr/>
            </p:nvSpPr>
            <p:spPr>
              <a:xfrm>
                <a:off x="3757271" y="5117263"/>
                <a:ext cx="7643792" cy="1902059"/>
              </a:xfrm>
              <a:prstGeom prst="rect">
                <a:avLst/>
              </a:prstGeom>
            </p:spPr>
            <p:txBody>
              <a:bodyPr wrap="square">
                <a:spAutoFit/>
              </a:bodyPr>
              <a:lstStyle/>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On the local interface, tap          &gt;          , then enter the password to log in;</a:t>
                </a:r>
              </a:p>
              <a:p>
                <a:pPr marL="342900" indent="-342900" defTabSz="1001649" eaLnBrk="0" hangingPunct="0">
                  <a:lnSpc>
                    <a:spcPct val="140000"/>
                  </a:lnSpc>
                  <a:buAutoNum type="arabicPeriod"/>
                </a:pPr>
                <a:r>
                  <a:rPr lang="en-US" altLang="zh-CN" sz="1400" dirty="0">
                    <a:latin typeface="Calibri" panose="020F0502020204030204" pitchFamily="34" charset="0"/>
                    <a:cs typeface="Calibri" panose="020F0502020204030204" pitchFamily="34" charset="0"/>
                  </a:rPr>
                  <a:t>Select </a:t>
                </a:r>
                <a:r>
                  <a:rPr lang="en-US" altLang="zh-CN" sz="1400" b="1" dirty="0">
                    <a:latin typeface="Calibri" panose="020F0502020204030204" pitchFamily="34" charset="0"/>
                    <a:cs typeface="Calibri" panose="020F0502020204030204" pitchFamily="34" charset="0"/>
                  </a:rPr>
                  <a:t>Access &gt; Unlock Mode &gt; Unlock </a:t>
                </a:r>
                <a:r>
                  <a:rPr lang="en-US" altLang="zh-CN" sz="1400" b="1" dirty="0" smtClean="0">
                    <a:latin typeface="Calibri" panose="020F0502020204030204" pitchFamily="34" charset="0"/>
                    <a:cs typeface="Calibri" panose="020F0502020204030204" pitchFamily="34" charset="0"/>
                  </a:rPr>
                  <a:t>Mode</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a:t>
                </a:r>
              </a:p>
              <a:p>
                <a:pPr marL="342900" indent="-342900" defTabSz="1001649" eaLnBrk="0" hangingPunct="0">
                  <a:lnSpc>
                    <a:spcPct val="140000"/>
                  </a:lnSpc>
                  <a:buAutoNum type="arabicPeriod"/>
                </a:pPr>
                <a:r>
                  <a:rPr lang="en-US" altLang="zh-CN" sz="1400" dirty="0">
                    <a:latin typeface="Calibri" panose="020F0502020204030204" pitchFamily="34" charset="0"/>
                    <a:cs typeface="Calibri" panose="020F0502020204030204" pitchFamily="34" charset="0"/>
                  </a:rPr>
                  <a:t>Tap the mode you need.</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 </a:t>
                </a:r>
                <a:r>
                  <a:rPr lang="en-US" altLang="zh-CN" sz="1400" dirty="0" smtClean="0">
                    <a:solidFill>
                      <a:srgbClr val="C00000"/>
                    </a:solidFill>
                    <a:latin typeface="Calibri" panose="020F0502020204030204" pitchFamily="34" charset="0"/>
                    <a:cs typeface="Calibri" panose="020F0502020204030204" pitchFamily="34" charset="0"/>
                    <a:sym typeface="Segoe UI" panose="020B0502040204020203" pitchFamily="34" charset="0"/>
                  </a:rPr>
                  <a:t>If you want to support the temperature monitoring function, you have to choose </a:t>
                </a:r>
                <a:r>
                  <a:rPr lang="en-US" altLang="zh-CN" sz="1400" b="1" dirty="0" smtClean="0">
                    <a:solidFill>
                      <a:srgbClr val="C00000"/>
                    </a:solidFill>
                    <a:latin typeface="Calibri" panose="020F0502020204030204" pitchFamily="34" charset="0"/>
                    <a:cs typeface="Calibri" panose="020F0502020204030204" pitchFamily="34" charset="0"/>
                    <a:sym typeface="Segoe UI" panose="020B0502040204020203" pitchFamily="34" charset="0"/>
                  </a:rPr>
                  <a:t>Face</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 For example, </a:t>
                </a:r>
                <a:r>
                  <a:rPr lang="en-US" altLang="zh-CN" sz="1400" b="1" dirty="0" smtClean="0">
                    <a:latin typeface="Calibri" panose="020F0502020204030204" pitchFamily="34" charset="0"/>
                    <a:cs typeface="Calibri" panose="020F0502020204030204" pitchFamily="34" charset="0"/>
                    <a:sym typeface="Segoe UI" panose="020B0502040204020203" pitchFamily="34" charset="0"/>
                  </a:rPr>
                  <a:t>Face</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 </a:t>
                </a:r>
                <a:r>
                  <a:rPr lang="en-US" altLang="zh-CN" sz="1400" b="1" dirty="0" smtClean="0">
                    <a:latin typeface="Calibri" panose="020F0502020204030204" pitchFamily="34" charset="0"/>
                    <a:cs typeface="Calibri" panose="020F0502020204030204" pitchFamily="34" charset="0"/>
                    <a:sym typeface="Segoe UI" panose="020B0502040204020203" pitchFamily="34" charset="0"/>
                  </a:rPr>
                  <a:t>Face and Card</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 </a:t>
                </a:r>
                <a:r>
                  <a:rPr lang="en-US" altLang="zh-CN" sz="1400" b="1" dirty="0" smtClean="0">
                    <a:latin typeface="Calibri" panose="020F0502020204030204" pitchFamily="34" charset="0"/>
                    <a:cs typeface="Calibri" panose="020F0502020204030204" pitchFamily="34" charset="0"/>
                    <a:sym typeface="Segoe UI" panose="020B0502040204020203" pitchFamily="34" charset="0"/>
                  </a:rPr>
                  <a:t>Face and Password</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rPr>
                  <a:t>Tap        to save the setting. </a:t>
                </a:r>
                <a:endParaRPr lang="en-US" altLang="zh-CN" sz="1100" dirty="0">
                  <a:latin typeface="Calibri" panose="020F0502020204030204" pitchFamily="34" charset="0"/>
                  <a:cs typeface="Calibri" panose="020F0502020204030204" pitchFamily="34" charset="0"/>
                  <a:sym typeface="Segoe UI" panose="020B0502040204020203" pitchFamily="34" charset="0"/>
                </a:endParaRPr>
              </a:p>
              <a:p>
                <a:pPr defTabSz="1001649" eaLnBrk="0" hangingPunct="0">
                  <a:lnSpc>
                    <a:spcPct val="140000"/>
                  </a:lnSpc>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PS.  If you use Express in your solution, you can configure this function on express.</a:t>
                </a:r>
                <a:endParaRPr lang="en-US" altLang="zh-CN" dirty="0" smtClean="0">
                  <a:latin typeface="Calibri" panose="020F0502020204030204" pitchFamily="34" charset="0"/>
                  <a:cs typeface="Calibri" panose="020F0502020204030204" pitchFamily="34" charset="0"/>
                </a:endParaRPr>
              </a:p>
            </p:txBody>
          </p:sp>
          <p:pic>
            <p:nvPicPr>
              <p:cNvPr id="2064" name="图片 10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9080" y="5187240"/>
                <a:ext cx="2460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8019" y="5187240"/>
                <a:ext cx="220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66" name="图片 1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7207" y="5932501"/>
              <a:ext cx="1952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流程图: 联系 26"/>
          <p:cNvSpPr/>
          <p:nvPr/>
        </p:nvSpPr>
        <p:spPr bwMode="auto">
          <a:xfrm>
            <a:off x="5091838" y="2091428"/>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63" name="流程图: 联系 26"/>
          <p:cNvSpPr/>
          <p:nvPr/>
        </p:nvSpPr>
        <p:spPr bwMode="auto">
          <a:xfrm>
            <a:off x="7395017" y="2933768"/>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Tree>
    <p:extLst>
      <p:ext uri="{BB962C8B-B14F-4D97-AF65-F5344CB8AC3E}">
        <p14:creationId xmlns:p14="http://schemas.microsoft.com/office/powerpoint/2010/main" val="300438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Face Recognition Terminal</a:t>
            </a:r>
            <a:endParaRPr lang="zh-CN" altLang="en-US" dirty="0"/>
          </a:p>
        </p:txBody>
      </p:sp>
      <p:sp>
        <p:nvSpPr>
          <p:cNvPr id="41" name="燕尾形 40"/>
          <p:cNvSpPr/>
          <p:nvPr/>
        </p:nvSpPr>
        <p:spPr bwMode="auto">
          <a:xfrm>
            <a:off x="3111011" y="1360283"/>
            <a:ext cx="236842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Unlock Mode</a:t>
            </a:r>
            <a:endParaRPr lang="zh-CN" altLang="en-US" sz="1100" dirty="0">
              <a:latin typeface="Calibri" panose="020F0502020204030204" pitchFamily="34" charset="0"/>
              <a:cs typeface="Calibri" panose="020F0502020204030204" pitchFamily="34" charset="0"/>
              <a:sym typeface="Segoe UI" panose="020B0502040204020203" pitchFamily="34" charset="0"/>
            </a:endParaRPr>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a:solidFill>
                  <a:schemeClr val="bg1"/>
                </a:solidFill>
                <a:latin typeface="Calibri" panose="020F0502020204030204" pitchFamily="34" charset="0"/>
                <a:cs typeface="Calibri" panose="020F0502020204030204" pitchFamily="34" charset="0"/>
                <a:sym typeface="+mn-lt"/>
              </a:rPr>
              <a:t>Face Recognition </a:t>
            </a:r>
            <a:r>
              <a:rPr lang="en-US" altLang="zh-CN" sz="1400" dirty="0" smtClean="0">
                <a:solidFill>
                  <a:schemeClr val="bg1"/>
                </a:solidFill>
                <a:latin typeface="Calibri" panose="020F0502020204030204" pitchFamily="34" charset="0"/>
                <a:cs typeface="Calibri" panose="020F0502020204030204" pitchFamily="34" charset="0"/>
                <a:sym typeface="+mn-lt"/>
              </a:rPr>
              <a:t>Terminal</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8" name="燕尾形 27"/>
          <p:cNvSpPr/>
          <p:nvPr/>
        </p:nvSpPr>
        <p:spPr bwMode="auto">
          <a:xfrm>
            <a:off x="5419711" y="1360282"/>
            <a:ext cx="2149489"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Creating Face Database</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30" name="燕尾形 29"/>
          <p:cNvSpPr/>
          <p:nvPr/>
        </p:nvSpPr>
        <p:spPr bwMode="auto">
          <a:xfrm>
            <a:off x="7502785" y="1360282"/>
            <a:ext cx="341413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Face Recognition Parameters</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1" name="燕尾形 30"/>
          <p:cNvSpPr/>
          <p:nvPr/>
        </p:nvSpPr>
        <p:spPr bwMode="auto">
          <a:xfrm flipH="1">
            <a:off x="9362440" y="1804833"/>
            <a:ext cx="155448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pic>
        <p:nvPicPr>
          <p:cNvPr id="3074" name="图片 10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742" y="2198200"/>
            <a:ext cx="2245479" cy="383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矩形 66"/>
          <p:cNvSpPr/>
          <p:nvPr/>
        </p:nvSpPr>
        <p:spPr>
          <a:xfrm>
            <a:off x="3331460" y="2452696"/>
            <a:ext cx="2215902" cy="43516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nvGrpSpPr>
          <p:cNvPr id="7" name="组合 6"/>
          <p:cNvGrpSpPr/>
          <p:nvPr/>
        </p:nvGrpSpPr>
        <p:grpSpPr>
          <a:xfrm>
            <a:off x="5688149" y="2452696"/>
            <a:ext cx="5700300" cy="3345531"/>
            <a:chOff x="5688149" y="2452696"/>
            <a:chExt cx="5700300" cy="3345531"/>
          </a:xfrm>
        </p:grpSpPr>
        <p:grpSp>
          <p:nvGrpSpPr>
            <p:cNvPr id="60" name="组合 59"/>
            <p:cNvGrpSpPr/>
            <p:nvPr/>
          </p:nvGrpSpPr>
          <p:grpSpPr>
            <a:xfrm>
              <a:off x="5688149" y="2452696"/>
              <a:ext cx="5700300" cy="3345531"/>
              <a:chOff x="3757271" y="5117263"/>
              <a:chExt cx="5700300" cy="3345531"/>
            </a:xfrm>
          </p:grpSpPr>
          <p:sp>
            <p:nvSpPr>
              <p:cNvPr id="64" name="矩形 63"/>
              <p:cNvSpPr/>
              <p:nvPr/>
            </p:nvSpPr>
            <p:spPr>
              <a:xfrm>
                <a:off x="3757271" y="5117263"/>
                <a:ext cx="5700300" cy="3345531"/>
              </a:xfrm>
              <a:prstGeom prst="rect">
                <a:avLst/>
              </a:prstGeom>
            </p:spPr>
            <p:txBody>
              <a:bodyPr wrap="square">
                <a:spAutoFit/>
              </a:bodyPr>
              <a:lstStyle/>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On the local interface, tap          &gt;          , then enter the password to log in ;</a:t>
                </a:r>
              </a:p>
              <a:p>
                <a:pPr marL="342900" indent="-342900" defTabSz="1001649" eaLnBrk="0" hangingPunct="0">
                  <a:lnSpc>
                    <a:spcPct val="140000"/>
                  </a:lnSpc>
                  <a:buAutoNum type="arabicPeriod"/>
                </a:pPr>
                <a:r>
                  <a:rPr lang="en-US" altLang="zh-CN" sz="1400" dirty="0">
                    <a:latin typeface="Calibri" panose="020F0502020204030204" pitchFamily="34" charset="0"/>
                    <a:cs typeface="Calibri" panose="020F0502020204030204" pitchFamily="34" charset="0"/>
                  </a:rPr>
                  <a:t>Tap </a:t>
                </a:r>
                <a:r>
                  <a:rPr lang="en-US" altLang="zh-CN" sz="1400" b="1" dirty="0">
                    <a:latin typeface="Calibri" panose="020F0502020204030204" pitchFamily="34" charset="0"/>
                    <a:cs typeface="Calibri" panose="020F0502020204030204" pitchFamily="34" charset="0"/>
                  </a:rPr>
                  <a:t>User &gt; New User</a:t>
                </a:r>
                <a:r>
                  <a:rPr lang="en-US" altLang="zh-CN" sz="1400" dirty="0">
                    <a:latin typeface="Calibri" panose="020F0502020204030204" pitchFamily="34" charset="0"/>
                    <a:cs typeface="Calibri" panose="020F0502020204030204" pitchFamily="34" charset="0"/>
                  </a:rPr>
                  <a:t>, and then set user ID, name and level</a:t>
                </a:r>
                <a:r>
                  <a:rPr lang="en-US" altLang="zh-CN" sz="1400" dirty="0" smtClean="0">
                    <a:latin typeface="Calibri" panose="020F0502020204030204" pitchFamily="34" charset="0"/>
                    <a:cs typeface="Calibri" panose="020F0502020204030204" pitchFamily="34" charset="0"/>
                  </a:rPr>
                  <a:t>.</a:t>
                </a:r>
              </a:p>
              <a:p>
                <a:pPr marL="342900" indent="-342900" defTabSz="1001649" eaLnBrk="0" hangingPunct="0">
                  <a:lnSpc>
                    <a:spcPct val="140000"/>
                  </a:lnSpc>
                  <a:buAutoNum type="arabicPeriod"/>
                </a:pPr>
                <a:r>
                  <a:rPr lang="en-US" altLang="zh-CN" sz="1400" dirty="0">
                    <a:latin typeface="Calibri" panose="020F0502020204030204" pitchFamily="34" charset="0"/>
                    <a:cs typeface="Calibri" panose="020F0502020204030204" pitchFamily="34" charset="0"/>
                  </a:rPr>
                  <a:t>Tap </a:t>
                </a:r>
                <a:r>
                  <a:rPr lang="en-US" altLang="zh-CN" sz="1400" b="1" dirty="0">
                    <a:latin typeface="Calibri" panose="020F0502020204030204" pitchFamily="34" charset="0"/>
                    <a:cs typeface="Calibri" panose="020F0502020204030204" pitchFamily="34" charset="0"/>
                  </a:rPr>
                  <a:t>Face</a:t>
                </a:r>
                <a:r>
                  <a:rPr lang="en-US" altLang="zh-CN" sz="1400" dirty="0">
                    <a:latin typeface="Calibri" panose="020F0502020204030204" pitchFamily="34" charset="0"/>
                    <a:cs typeface="Calibri" panose="020F0502020204030204" pitchFamily="34" charset="0"/>
                  </a:rPr>
                  <a:t>, and then take a face picture</a:t>
                </a:r>
                <a:r>
                  <a:rPr lang="en-US" altLang="zh-CN" sz="1400" dirty="0" smtClean="0">
                    <a:latin typeface="Calibri" panose="020F0502020204030204" pitchFamily="34" charset="0"/>
                    <a:cs typeface="Calibri" panose="020F0502020204030204" pitchFamily="34" charset="0"/>
                  </a:rPr>
                  <a:t>.</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rPr>
                  <a:t>If you choose the Face and Card mode, tap </a:t>
                </a:r>
                <a:r>
                  <a:rPr lang="en-US" altLang="zh-CN" sz="1400" b="1" dirty="0" smtClean="0">
                    <a:latin typeface="Calibri" panose="020F0502020204030204" pitchFamily="34" charset="0"/>
                    <a:cs typeface="Calibri" panose="020F0502020204030204" pitchFamily="34" charset="0"/>
                  </a:rPr>
                  <a:t>Card</a:t>
                </a:r>
                <a:r>
                  <a:rPr lang="en-US" altLang="zh-CN" sz="1400" dirty="0" smtClean="0">
                    <a:latin typeface="Calibri" panose="020F0502020204030204" pitchFamily="34" charset="0"/>
                    <a:cs typeface="Calibri" panose="020F0502020204030204" pitchFamily="34" charset="0"/>
                  </a:rPr>
                  <a:t>, then swipe the card, then it will show the card number.</a:t>
                </a:r>
              </a:p>
              <a:p>
                <a:pPr marL="342900" indent="-342900" defTabSz="1001649" eaLnBrk="0" hangingPunct="0">
                  <a:lnSpc>
                    <a:spcPct val="140000"/>
                  </a:lnSpc>
                  <a:buFontTx/>
                  <a:buAutoNum type="arabicPeriod"/>
                </a:pPr>
                <a:r>
                  <a:rPr lang="en-US" altLang="zh-CN" sz="1400" dirty="0">
                    <a:latin typeface="Calibri" panose="020F0502020204030204" pitchFamily="34" charset="0"/>
                    <a:cs typeface="Calibri" panose="020F0502020204030204" pitchFamily="34" charset="0"/>
                  </a:rPr>
                  <a:t>If you choose the Face and </a:t>
                </a:r>
                <a:r>
                  <a:rPr lang="en-US" altLang="zh-CN" sz="1400" dirty="0" smtClean="0">
                    <a:latin typeface="Calibri" panose="020F0502020204030204" pitchFamily="34" charset="0"/>
                    <a:cs typeface="Calibri" panose="020F0502020204030204" pitchFamily="34" charset="0"/>
                  </a:rPr>
                  <a:t>Password </a:t>
                </a:r>
                <a:r>
                  <a:rPr lang="en-US" altLang="zh-CN" sz="1400" dirty="0">
                    <a:latin typeface="Calibri" panose="020F0502020204030204" pitchFamily="34" charset="0"/>
                    <a:cs typeface="Calibri" panose="020F0502020204030204" pitchFamily="34" charset="0"/>
                  </a:rPr>
                  <a:t>mode, tap </a:t>
                </a:r>
                <a:r>
                  <a:rPr lang="en-US" altLang="zh-CN" sz="1400" b="1" dirty="0" smtClean="0">
                    <a:latin typeface="Calibri" panose="020F0502020204030204" pitchFamily="34" charset="0"/>
                    <a:cs typeface="Calibri" panose="020F0502020204030204" pitchFamily="34" charset="0"/>
                  </a:rPr>
                  <a:t>Password</a:t>
                </a:r>
                <a:r>
                  <a:rPr lang="en-US" altLang="zh-CN" sz="1400" dirty="0" smtClean="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then </a:t>
                </a:r>
                <a:r>
                  <a:rPr lang="en-US" altLang="zh-CN" sz="1400" dirty="0" smtClean="0">
                    <a:latin typeface="Calibri" panose="020F0502020204030204" pitchFamily="34" charset="0"/>
                    <a:cs typeface="Calibri" panose="020F0502020204030204" pitchFamily="34" charset="0"/>
                  </a:rPr>
                  <a:t>input the password.</a:t>
                </a:r>
              </a:p>
              <a:p>
                <a:pPr marL="342900" indent="-342900" defTabSz="1001649" eaLnBrk="0" hangingPunct="0">
                  <a:lnSpc>
                    <a:spcPct val="140000"/>
                  </a:lnSpc>
                  <a:buAutoNum type="arabicPeriod" startAt="6"/>
                </a:pPr>
                <a:r>
                  <a:rPr lang="en-US" altLang="zh-CN" sz="1400" dirty="0" smtClean="0">
                    <a:latin typeface="Calibri" panose="020F0502020204030204" pitchFamily="34" charset="0"/>
                    <a:cs typeface="Calibri" panose="020F0502020204030204" pitchFamily="34" charset="0"/>
                  </a:rPr>
                  <a:t>Click        to save the setting.</a:t>
                </a:r>
              </a:p>
              <a:p>
                <a:pPr defTabSz="1001649" eaLnBrk="0" hangingPunct="0">
                  <a:lnSpc>
                    <a:spcPct val="140000"/>
                  </a:lnSpc>
                </a:pPr>
                <a:r>
                  <a:rPr lang="en-US" altLang="zh-CN" sz="1400" dirty="0" smtClean="0">
                    <a:solidFill>
                      <a:srgbClr val="FF0000"/>
                    </a:solidFill>
                    <a:latin typeface="Calibri" panose="020F0502020204030204" pitchFamily="34" charset="0"/>
                    <a:cs typeface="Calibri" panose="020F0502020204030204" pitchFamily="34" charset="0"/>
                  </a:rPr>
                  <a:t>Ps. </a:t>
                </a:r>
                <a:r>
                  <a:rPr lang="en-US" altLang="zh-CN" sz="1400" dirty="0">
                    <a:solidFill>
                      <a:srgbClr val="FF0000"/>
                    </a:solidFill>
                    <a:latin typeface="Calibri" panose="020F0502020204030204" pitchFamily="34" charset="0"/>
                    <a:cs typeface="Calibri" panose="020F0502020204030204" pitchFamily="34" charset="0"/>
                    <a:sym typeface="Segoe UI" panose="020B0502040204020203" pitchFamily="34" charset="0"/>
                  </a:rPr>
                  <a:t>If you </a:t>
                </a:r>
                <a:r>
                  <a:rPr lang="en-US" altLang="zh-CN" sz="1400" dirty="0" smtClean="0">
                    <a:solidFill>
                      <a:srgbClr val="FF0000"/>
                    </a:solidFill>
                    <a:latin typeface="Calibri" panose="020F0502020204030204" pitchFamily="34" charset="0"/>
                    <a:cs typeface="Calibri" panose="020F0502020204030204" pitchFamily="34" charset="0"/>
                    <a:sym typeface="Segoe UI" panose="020B0502040204020203" pitchFamily="34" charset="0"/>
                  </a:rPr>
                  <a:t>want the batch import function, please use Express.</a:t>
                </a:r>
                <a:endParaRPr lang="en-US" altLang="zh-CN" sz="1400" dirty="0" smtClean="0">
                  <a:solidFill>
                    <a:srgbClr val="FF0000"/>
                  </a:solidFill>
                  <a:latin typeface="Calibri" panose="020F0502020204030204" pitchFamily="34" charset="0"/>
                  <a:cs typeface="Calibri" panose="020F0502020204030204" pitchFamily="34" charset="0"/>
                </a:endParaRPr>
              </a:p>
              <a:p>
                <a:pPr marL="342900" indent="-342900" defTabSz="1001649" eaLnBrk="0" hangingPunct="0">
                  <a:lnSpc>
                    <a:spcPct val="140000"/>
                  </a:lnSpc>
                  <a:buAutoNum type="arabicPeriod"/>
                </a:pPr>
                <a:endParaRPr lang="en-US" altLang="zh-CN" sz="1100" dirty="0" smtClean="0">
                  <a:latin typeface="Calibri" panose="020F0502020204030204" pitchFamily="34" charset="0"/>
                  <a:cs typeface="Calibri" panose="020F0502020204030204" pitchFamily="34" charset="0"/>
                  <a:sym typeface="Segoe UI" panose="020B0502040204020203" pitchFamily="34" charset="0"/>
                </a:endParaRPr>
              </a:p>
            </p:txBody>
          </p:sp>
          <p:pic>
            <p:nvPicPr>
              <p:cNvPr id="65" name="图片 10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9080" y="5187240"/>
                <a:ext cx="2460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8019" y="5187240"/>
                <a:ext cx="220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图片 1"/>
            <p:cNvPicPr>
              <a:picLocks noChangeAspect="1"/>
            </p:cNvPicPr>
            <p:nvPr/>
          </p:nvPicPr>
          <p:blipFill>
            <a:blip r:embed="rId6"/>
            <a:stretch>
              <a:fillRect/>
            </a:stretch>
          </p:blipFill>
          <p:spPr>
            <a:xfrm>
              <a:off x="6543223" y="4967808"/>
              <a:ext cx="152413" cy="160034"/>
            </a:xfrm>
            <a:prstGeom prst="rect">
              <a:avLst/>
            </a:prstGeom>
          </p:spPr>
        </p:pic>
      </p:grpSp>
      <p:sp>
        <p:nvSpPr>
          <p:cNvPr id="69" name="矩形 68"/>
          <p:cNvSpPr/>
          <p:nvPr/>
        </p:nvSpPr>
        <p:spPr>
          <a:xfrm>
            <a:off x="3324495" y="2887858"/>
            <a:ext cx="2225761" cy="25449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0" name="矩形 69"/>
          <p:cNvSpPr/>
          <p:nvPr/>
        </p:nvSpPr>
        <p:spPr>
          <a:xfrm>
            <a:off x="3321600" y="3149582"/>
            <a:ext cx="2225762" cy="25449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2" name="流程图: 联系 26"/>
          <p:cNvSpPr/>
          <p:nvPr/>
        </p:nvSpPr>
        <p:spPr bwMode="auto">
          <a:xfrm>
            <a:off x="3074158" y="2361267"/>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73" name="流程图: 联系 26"/>
          <p:cNvSpPr/>
          <p:nvPr/>
        </p:nvSpPr>
        <p:spPr bwMode="auto">
          <a:xfrm>
            <a:off x="3067891" y="2872874"/>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74" name="流程图: 联系 26"/>
          <p:cNvSpPr/>
          <p:nvPr/>
        </p:nvSpPr>
        <p:spPr bwMode="auto">
          <a:xfrm>
            <a:off x="3065814" y="3149582"/>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sp>
        <p:nvSpPr>
          <p:cNvPr id="75" name="矩形 74"/>
          <p:cNvSpPr/>
          <p:nvPr/>
        </p:nvSpPr>
        <p:spPr>
          <a:xfrm>
            <a:off x="3321600" y="3404078"/>
            <a:ext cx="2225762" cy="25449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6" name="流程图: 联系 26"/>
          <p:cNvSpPr/>
          <p:nvPr/>
        </p:nvSpPr>
        <p:spPr bwMode="auto">
          <a:xfrm>
            <a:off x="3074158" y="3450822"/>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5</a:t>
            </a:r>
            <a:endParaRPr lang="zh-CN" altLang="en-US" sz="1400" b="1" dirty="0">
              <a:solidFill>
                <a:schemeClr val="bg1"/>
              </a:solidFill>
              <a:latin typeface="+mn-lt"/>
              <a:ea typeface="+mn-ea"/>
            </a:endParaRPr>
          </a:p>
        </p:txBody>
      </p:sp>
    </p:spTree>
    <p:extLst>
      <p:ext uri="{BB962C8B-B14F-4D97-AF65-F5344CB8AC3E}">
        <p14:creationId xmlns:p14="http://schemas.microsoft.com/office/powerpoint/2010/main" val="2962855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Face Recognition Terminal</a:t>
            </a:r>
            <a:endParaRPr lang="zh-CN" altLang="en-US" dirty="0"/>
          </a:p>
        </p:txBody>
      </p:sp>
      <p:sp>
        <p:nvSpPr>
          <p:cNvPr id="41" name="燕尾形 40"/>
          <p:cNvSpPr/>
          <p:nvPr/>
        </p:nvSpPr>
        <p:spPr bwMode="auto">
          <a:xfrm>
            <a:off x="3111011" y="1360283"/>
            <a:ext cx="236842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Unlock Mode</a:t>
            </a:r>
            <a:endParaRPr lang="zh-CN" altLang="en-US" sz="1100" dirty="0">
              <a:latin typeface="Calibri" panose="020F0502020204030204" pitchFamily="34" charset="0"/>
              <a:cs typeface="Calibri" panose="020F0502020204030204" pitchFamily="34" charset="0"/>
              <a:sym typeface="Segoe UI" panose="020B0502040204020203" pitchFamily="34" charset="0"/>
            </a:endParaRPr>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a:solidFill>
                  <a:schemeClr val="bg1"/>
                </a:solidFill>
                <a:latin typeface="Calibri" panose="020F0502020204030204" pitchFamily="34" charset="0"/>
                <a:cs typeface="Calibri" panose="020F0502020204030204" pitchFamily="34" charset="0"/>
                <a:sym typeface="+mn-lt"/>
              </a:rPr>
              <a:t>Face Recognition </a:t>
            </a:r>
            <a:r>
              <a:rPr lang="en-US" altLang="zh-CN" sz="1400" dirty="0" smtClean="0">
                <a:solidFill>
                  <a:schemeClr val="bg1"/>
                </a:solidFill>
                <a:latin typeface="Calibri" panose="020F0502020204030204" pitchFamily="34" charset="0"/>
                <a:cs typeface="Calibri" panose="020F0502020204030204" pitchFamily="34" charset="0"/>
                <a:sym typeface="+mn-lt"/>
              </a:rPr>
              <a:t>Terminal</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8" name="燕尾形 27"/>
          <p:cNvSpPr/>
          <p:nvPr/>
        </p:nvSpPr>
        <p:spPr bwMode="auto">
          <a:xfrm>
            <a:off x="5419711" y="1360282"/>
            <a:ext cx="21494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Creating Face Database</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0" name="燕尾形 29"/>
          <p:cNvSpPr/>
          <p:nvPr/>
        </p:nvSpPr>
        <p:spPr bwMode="auto">
          <a:xfrm>
            <a:off x="7502785" y="1360282"/>
            <a:ext cx="341413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Face Recognition Parameters</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31" name="燕尾形 30"/>
          <p:cNvSpPr/>
          <p:nvPr/>
        </p:nvSpPr>
        <p:spPr bwMode="auto">
          <a:xfrm flipH="1">
            <a:off x="9362440" y="1804833"/>
            <a:ext cx="155448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grpSp>
        <p:nvGrpSpPr>
          <p:cNvPr id="55" name="组合 54"/>
          <p:cNvGrpSpPr/>
          <p:nvPr/>
        </p:nvGrpSpPr>
        <p:grpSpPr>
          <a:xfrm>
            <a:off x="5785476" y="2587891"/>
            <a:ext cx="5700300" cy="2806922"/>
            <a:chOff x="3757271" y="5117263"/>
            <a:chExt cx="5700300" cy="2806922"/>
          </a:xfrm>
        </p:grpSpPr>
        <p:sp>
          <p:nvSpPr>
            <p:cNvPr id="57" name="矩形 56"/>
            <p:cNvSpPr/>
            <p:nvPr/>
          </p:nvSpPr>
          <p:spPr>
            <a:xfrm>
              <a:off x="3757271" y="5117263"/>
              <a:ext cx="5700300" cy="2806922"/>
            </a:xfrm>
            <a:prstGeom prst="rect">
              <a:avLst/>
            </a:prstGeom>
          </p:spPr>
          <p:txBody>
            <a:bodyPr wrap="square">
              <a:spAutoFit/>
            </a:bodyPr>
            <a:lstStyle/>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On the local interface, tap          &gt;          , then enter the password to log in </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rPr>
                <a:t>Tap </a:t>
              </a:r>
              <a:r>
                <a:rPr lang="en-US" altLang="zh-CN" sz="1400" b="1" dirty="0" smtClean="0">
                  <a:latin typeface="Calibri" panose="020F0502020204030204" pitchFamily="34" charset="0"/>
                  <a:cs typeface="Calibri" panose="020F0502020204030204" pitchFamily="34" charset="0"/>
                </a:rPr>
                <a:t>System</a:t>
              </a:r>
              <a:r>
                <a:rPr lang="en-US" altLang="zh-CN" sz="1400" dirty="0" smtClean="0">
                  <a:latin typeface="Calibri" panose="020F0502020204030204" pitchFamily="34" charset="0"/>
                  <a:cs typeface="Calibri" panose="020F0502020204030204" pitchFamily="34" charset="0"/>
                </a:rPr>
                <a:t> &gt; </a:t>
              </a:r>
              <a:r>
                <a:rPr lang="en-US" altLang="zh-CN" sz="1400" b="1" dirty="0" smtClean="0">
                  <a:latin typeface="Calibri" panose="020F0502020204030204" pitchFamily="34" charset="0"/>
                  <a:cs typeface="Calibri" panose="020F0502020204030204" pitchFamily="34" charset="0"/>
                </a:rPr>
                <a:t>Face Parameter </a:t>
              </a:r>
              <a:endParaRPr lang="en-US" altLang="zh-CN" sz="1400" dirty="0" smtClean="0">
                <a:latin typeface="Calibri" panose="020F0502020204030204" pitchFamily="34" charset="0"/>
                <a:cs typeface="Calibri" panose="020F0502020204030204" pitchFamily="34" charset="0"/>
              </a:endParaRP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For these parameters, suggest to keep the default setting</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Disable “Anti-Fake Threshold”</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Enable “Temperature Monitoring” and “Temp. </a:t>
              </a:r>
              <a:r>
                <a:rPr lang="en-US" altLang="zh-CN" sz="1400" dirty="0" err="1" smtClean="0">
                  <a:latin typeface="Calibri" panose="020F0502020204030204" pitchFamily="34" charset="0"/>
                  <a:cs typeface="Calibri" panose="020F0502020204030204" pitchFamily="34" charset="0"/>
                  <a:sym typeface="Segoe UI" panose="020B0502040204020203" pitchFamily="34" charset="0"/>
                </a:rPr>
                <a:t>Rect</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a:t>
              </a:r>
            </a:p>
            <a:p>
              <a:pPr marL="342900" indent="-342900" defTabSz="1001649" eaLnBrk="0" hangingPunct="0">
                <a:lnSpc>
                  <a:spcPct val="140000"/>
                </a:lnSpc>
                <a:buAutoNum type="arabicPeriod"/>
              </a:pPr>
              <a:r>
                <a:rPr lang="en-US" altLang="zh-CN" sz="1400" dirty="0">
                  <a:latin typeface="Calibri" panose="020F0502020204030204" pitchFamily="34" charset="0"/>
                  <a:cs typeface="Calibri" panose="020F0502020204030204" pitchFamily="34" charset="0"/>
                </a:rPr>
                <a:t>The value is 0 by default. Set other values to enable temperature monitoring within a defined distance. 80 cm is </a:t>
              </a:r>
              <a:r>
                <a:rPr lang="en-US" altLang="zh-CN" sz="1400" dirty="0" smtClean="0">
                  <a:latin typeface="Calibri" panose="020F0502020204030204" pitchFamily="34" charset="0"/>
                  <a:cs typeface="Calibri" panose="020F0502020204030204" pitchFamily="34" charset="0"/>
                </a:rPr>
                <a:t>recommended</a:t>
              </a:r>
            </a:p>
            <a:p>
              <a:pPr marL="342900" indent="-342900" defTabSz="1001649" eaLnBrk="0" hangingPunct="0">
                <a:lnSpc>
                  <a:spcPct val="140000"/>
                </a:lnSpc>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Choose the Mask Mode as “</a:t>
              </a:r>
              <a:r>
                <a:rPr lang="en-US" altLang="zh-CN" sz="1400" b="1" dirty="0" smtClean="0">
                  <a:latin typeface="Calibri" panose="020F0502020204030204" pitchFamily="34" charset="0"/>
                  <a:cs typeface="Calibri" panose="020F0502020204030204" pitchFamily="34" charset="0"/>
                  <a:sym typeface="Segoe UI" panose="020B0502040204020203" pitchFamily="34" charset="0"/>
                </a:rPr>
                <a:t>Mask reminder</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 or “</a:t>
              </a:r>
              <a:r>
                <a:rPr lang="en-US" altLang="zh-CN" sz="1400" b="1" dirty="0" smtClean="0">
                  <a:latin typeface="Calibri" panose="020F0502020204030204" pitchFamily="34" charset="0"/>
                  <a:cs typeface="Calibri" panose="020F0502020204030204" pitchFamily="34" charset="0"/>
                  <a:sym typeface="Segoe UI" panose="020B0502040204020203" pitchFamily="34" charset="0"/>
                </a:rPr>
                <a:t>Mask intercept</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a:t>
              </a:r>
            </a:p>
          </p:txBody>
        </p:sp>
        <p:pic>
          <p:nvPicPr>
            <p:cNvPr id="58" name="图片 10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9080" y="5187240"/>
              <a:ext cx="2460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8019" y="5187240"/>
              <a:ext cx="220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5"/>
          <p:cNvGrpSpPr/>
          <p:nvPr/>
        </p:nvGrpSpPr>
        <p:grpSpPr>
          <a:xfrm>
            <a:off x="3216451" y="2077430"/>
            <a:ext cx="2415386" cy="4005921"/>
            <a:chOff x="3216451" y="2077430"/>
            <a:chExt cx="2415386" cy="4005921"/>
          </a:xfrm>
        </p:grpSpPr>
        <p:grpSp>
          <p:nvGrpSpPr>
            <p:cNvPr id="5" name="组合 4"/>
            <p:cNvGrpSpPr/>
            <p:nvPr/>
          </p:nvGrpSpPr>
          <p:grpSpPr>
            <a:xfrm>
              <a:off x="3472481" y="2077430"/>
              <a:ext cx="2159356" cy="4005921"/>
              <a:chOff x="3320080" y="1893812"/>
              <a:chExt cx="2561751" cy="4412957"/>
            </a:xfrm>
          </p:grpSpPr>
          <p:pic>
            <p:nvPicPr>
              <p:cNvPr id="4" name="图片 3"/>
              <p:cNvPicPr>
                <a:picLocks noChangeAspect="1"/>
              </p:cNvPicPr>
              <p:nvPr/>
            </p:nvPicPr>
            <p:blipFill>
              <a:blip r:embed="rId5"/>
              <a:stretch>
                <a:fillRect/>
              </a:stretch>
            </p:blipFill>
            <p:spPr>
              <a:xfrm>
                <a:off x="3320080" y="1893812"/>
                <a:ext cx="2559860" cy="4412957"/>
              </a:xfrm>
              <a:prstGeom prst="rect">
                <a:avLst/>
              </a:prstGeom>
            </p:spPr>
          </p:pic>
          <p:sp>
            <p:nvSpPr>
              <p:cNvPr id="49" name="矩形 48"/>
              <p:cNvSpPr/>
              <p:nvPr/>
            </p:nvSpPr>
            <p:spPr>
              <a:xfrm>
                <a:off x="3340066" y="2198200"/>
                <a:ext cx="2539874" cy="135576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0" name="矩形 49"/>
              <p:cNvSpPr/>
              <p:nvPr/>
            </p:nvSpPr>
            <p:spPr>
              <a:xfrm>
                <a:off x="3340066" y="3553968"/>
                <a:ext cx="2539874" cy="25749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1" name="矩形 50"/>
              <p:cNvSpPr/>
              <p:nvPr/>
            </p:nvSpPr>
            <p:spPr>
              <a:xfrm>
                <a:off x="3340066" y="3811462"/>
                <a:ext cx="2539874" cy="57765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2" name="矩形 51"/>
              <p:cNvSpPr/>
              <p:nvPr/>
            </p:nvSpPr>
            <p:spPr>
              <a:xfrm>
                <a:off x="3341957" y="4389120"/>
                <a:ext cx="2539874" cy="27798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3" name="矩形 52"/>
              <p:cNvSpPr/>
              <p:nvPr/>
            </p:nvSpPr>
            <p:spPr>
              <a:xfrm>
                <a:off x="3330073" y="5224272"/>
                <a:ext cx="2539874" cy="27798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61" name="流程图: 联系 26"/>
            <p:cNvSpPr/>
            <p:nvPr/>
          </p:nvSpPr>
          <p:spPr bwMode="auto">
            <a:xfrm>
              <a:off x="3216451" y="2762796"/>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62" name="流程图: 联系 26"/>
            <p:cNvSpPr/>
            <p:nvPr/>
          </p:nvSpPr>
          <p:spPr bwMode="auto">
            <a:xfrm>
              <a:off x="3216451" y="3584459"/>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sp>
          <p:nvSpPr>
            <p:cNvPr id="63" name="流程图: 联系 26"/>
            <p:cNvSpPr/>
            <p:nvPr/>
          </p:nvSpPr>
          <p:spPr bwMode="auto">
            <a:xfrm>
              <a:off x="3216451" y="3990919"/>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5</a:t>
              </a:r>
              <a:endParaRPr lang="zh-CN" altLang="en-US" sz="1400" b="1" dirty="0">
                <a:solidFill>
                  <a:schemeClr val="bg1"/>
                </a:solidFill>
                <a:latin typeface="+mn-lt"/>
                <a:ea typeface="+mn-ea"/>
              </a:endParaRPr>
            </a:p>
          </p:txBody>
        </p:sp>
        <p:sp>
          <p:nvSpPr>
            <p:cNvPr id="68" name="流程图: 联系 26"/>
            <p:cNvSpPr/>
            <p:nvPr/>
          </p:nvSpPr>
          <p:spPr bwMode="auto">
            <a:xfrm>
              <a:off x="3227415" y="4383172"/>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6</a:t>
              </a:r>
              <a:endParaRPr lang="zh-CN" altLang="en-US" sz="1400" b="1" dirty="0">
                <a:solidFill>
                  <a:schemeClr val="bg1"/>
                </a:solidFill>
                <a:latin typeface="+mn-lt"/>
                <a:ea typeface="+mn-ea"/>
              </a:endParaRPr>
            </a:p>
          </p:txBody>
        </p:sp>
        <p:sp>
          <p:nvSpPr>
            <p:cNvPr id="71" name="流程图: 联系 26"/>
            <p:cNvSpPr/>
            <p:nvPr/>
          </p:nvSpPr>
          <p:spPr bwMode="auto">
            <a:xfrm>
              <a:off x="3216451" y="5091523"/>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smtClean="0">
                  <a:solidFill>
                    <a:schemeClr val="bg1"/>
                  </a:solidFill>
                  <a:latin typeface="+mn-lt"/>
                  <a:ea typeface="+mn-ea"/>
                </a:rPr>
                <a:t>7</a:t>
              </a:r>
              <a:endParaRPr lang="zh-CN" altLang="en-US" sz="1400" b="1" dirty="0">
                <a:solidFill>
                  <a:schemeClr val="bg1"/>
                </a:solidFill>
                <a:latin typeface="+mn-lt"/>
                <a:ea typeface="+mn-ea"/>
              </a:endParaRPr>
            </a:p>
          </p:txBody>
        </p:sp>
      </p:grpSp>
    </p:spTree>
    <p:extLst>
      <p:ext uri="{BB962C8B-B14F-4D97-AF65-F5344CB8AC3E}">
        <p14:creationId xmlns:p14="http://schemas.microsoft.com/office/powerpoint/2010/main" val="534755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Face Recognition Terminal</a:t>
            </a:r>
            <a:endParaRPr lang="zh-CN" altLang="en-US" dirty="0"/>
          </a:p>
        </p:txBody>
      </p:sp>
      <p:sp>
        <p:nvSpPr>
          <p:cNvPr id="41" name="燕尾形 40"/>
          <p:cNvSpPr/>
          <p:nvPr/>
        </p:nvSpPr>
        <p:spPr bwMode="auto">
          <a:xfrm>
            <a:off x="3111011" y="1360283"/>
            <a:ext cx="236842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Unlock Mode</a:t>
            </a:r>
            <a:endParaRPr lang="zh-CN" altLang="en-US" sz="1100" dirty="0">
              <a:latin typeface="Calibri" panose="020F0502020204030204" pitchFamily="34" charset="0"/>
              <a:cs typeface="Calibri" panose="020F0502020204030204" pitchFamily="34" charset="0"/>
              <a:sym typeface="Segoe UI" panose="020B0502040204020203" pitchFamily="34" charset="0"/>
            </a:endParaRPr>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a:solidFill>
                  <a:schemeClr val="bg1"/>
                </a:solidFill>
                <a:latin typeface="Calibri" panose="020F0502020204030204" pitchFamily="34" charset="0"/>
                <a:cs typeface="Calibri" panose="020F0502020204030204" pitchFamily="34" charset="0"/>
                <a:sym typeface="+mn-lt"/>
              </a:rPr>
              <a:t>Face Recognition </a:t>
            </a:r>
            <a:r>
              <a:rPr lang="en-US" altLang="zh-CN" sz="1400" dirty="0" smtClean="0">
                <a:solidFill>
                  <a:schemeClr val="bg1"/>
                </a:solidFill>
                <a:latin typeface="Calibri" panose="020F0502020204030204" pitchFamily="34" charset="0"/>
                <a:cs typeface="Calibri" panose="020F0502020204030204" pitchFamily="34" charset="0"/>
                <a:sym typeface="+mn-lt"/>
              </a:rPr>
              <a:t>Terminal</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NVR</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8" name="燕尾形 27"/>
          <p:cNvSpPr/>
          <p:nvPr/>
        </p:nvSpPr>
        <p:spPr bwMode="auto">
          <a:xfrm>
            <a:off x="5419711" y="1360282"/>
            <a:ext cx="21494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Creating Face Database</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0" name="燕尾形 29"/>
          <p:cNvSpPr/>
          <p:nvPr/>
        </p:nvSpPr>
        <p:spPr bwMode="auto">
          <a:xfrm>
            <a:off x="7502785" y="1360282"/>
            <a:ext cx="341413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Face Recognition Parameters</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1" name="燕尾形 30"/>
          <p:cNvSpPr/>
          <p:nvPr/>
        </p:nvSpPr>
        <p:spPr bwMode="auto">
          <a:xfrm flipH="1">
            <a:off x="9362440" y="1804833"/>
            <a:ext cx="1554480"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rPr>
              <a:t>Commissioning</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grpSp>
        <p:nvGrpSpPr>
          <p:cNvPr id="3" name="组合 2"/>
          <p:cNvGrpSpPr/>
          <p:nvPr/>
        </p:nvGrpSpPr>
        <p:grpSpPr>
          <a:xfrm>
            <a:off x="6053739" y="1980026"/>
            <a:ext cx="1957914" cy="3110403"/>
            <a:chOff x="6195486" y="1980026"/>
            <a:chExt cx="1816167" cy="288925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486" y="1980026"/>
              <a:ext cx="1816167"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6557010" y="2943225"/>
              <a:ext cx="1116330" cy="22669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 name="矩形 23"/>
            <p:cNvSpPr/>
            <p:nvPr/>
          </p:nvSpPr>
          <p:spPr>
            <a:xfrm>
              <a:off x="6640830" y="4155440"/>
              <a:ext cx="1002030" cy="29083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2" name="矩形 1"/>
          <p:cNvSpPr/>
          <p:nvPr/>
        </p:nvSpPr>
        <p:spPr>
          <a:xfrm>
            <a:off x="3322319" y="5239662"/>
            <a:ext cx="8190561" cy="932563"/>
          </a:xfrm>
          <a:prstGeom prst="rect">
            <a:avLst/>
          </a:prstGeom>
        </p:spPr>
        <p:txBody>
          <a:bodyPr wrap="square">
            <a:spAutoFit/>
          </a:bodyPr>
          <a:lstStyle/>
          <a:p>
            <a:pPr>
              <a:lnSpc>
                <a:spcPct val="130000"/>
              </a:lnSpc>
            </a:pPr>
            <a:r>
              <a:rPr lang="en-US" altLang="zh-CN" sz="1400" kern="100" dirty="0">
                <a:latin typeface="Calibri" panose="020F0502020204030204" pitchFamily="34" charset="0"/>
                <a:ea typeface="Arial" panose="020B0604020202020204" pitchFamily="34" charset="0"/>
                <a:cs typeface="Calibri" panose="020F0502020204030204" pitchFamily="34" charset="0"/>
              </a:rPr>
              <a:t>Stand in front of the face recognition terminal, and check whether the screen shows face recognition result and temperature value, and whether it warns of mask absence</a:t>
            </a: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a:t>
            </a:r>
          </a:p>
          <a:p>
            <a:pPr>
              <a:lnSpc>
                <a:spcPct val="130000"/>
              </a:lnSpc>
            </a:pPr>
            <a:r>
              <a:rPr lang="en-US" altLang="zh-CN" sz="1400" kern="100" dirty="0" smtClean="0">
                <a:solidFill>
                  <a:srgbClr val="FF0000"/>
                </a:solidFill>
                <a:latin typeface="Calibri" panose="020F0502020204030204" pitchFamily="34" charset="0"/>
                <a:cs typeface="Calibri" panose="020F0502020204030204" pitchFamily="34" charset="0"/>
              </a:rPr>
              <a:t>PS. If you choose Face and Card mode, you have to swipe the card first, then scan your face.</a:t>
            </a:r>
            <a:endParaRPr lang="zh-CN" altLang="en-US" sz="1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652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NVR</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NVR</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1572749"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rPr>
              <a:t>Adding Devices</a:t>
            </a:r>
            <a:endParaRPr lang="zh-CN" altLang="en-US" sz="11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19" name="燕尾形 18"/>
          <p:cNvSpPr/>
          <p:nvPr/>
        </p:nvSpPr>
        <p:spPr bwMode="auto">
          <a:xfrm>
            <a:off x="4615180" y="1360283"/>
            <a:ext cx="363728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Enabling Temperature and Mask Monitoring</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20" name="燕尾形 19"/>
          <p:cNvSpPr/>
          <p:nvPr/>
        </p:nvSpPr>
        <p:spPr bwMode="auto">
          <a:xfrm>
            <a:off x="8178165" y="1360283"/>
            <a:ext cx="19030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Enabling Fahrenheit</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23" name="燕尾形 22"/>
          <p:cNvSpPr/>
          <p:nvPr/>
        </p:nvSpPr>
        <p:spPr bwMode="auto">
          <a:xfrm>
            <a:off x="10003155" y="1360283"/>
            <a:ext cx="156400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grpSp>
        <p:nvGrpSpPr>
          <p:cNvPr id="24" name="组合 23"/>
          <p:cNvGrpSpPr/>
          <p:nvPr/>
        </p:nvGrpSpPr>
        <p:grpSpPr>
          <a:xfrm>
            <a:off x="3044005" y="2195695"/>
            <a:ext cx="2667901" cy="2590179"/>
            <a:chOff x="2928187" y="1988975"/>
            <a:chExt cx="2667901" cy="2590179"/>
          </a:xfrm>
        </p:grpSpPr>
        <p:pic>
          <p:nvPicPr>
            <p:cNvPr id="25" name="图片 24"/>
            <p:cNvPicPr>
              <a:picLocks noChangeAspect="1"/>
            </p:cNvPicPr>
            <p:nvPr/>
          </p:nvPicPr>
          <p:blipFill>
            <a:blip r:embed="rId3"/>
            <a:stretch>
              <a:fillRect/>
            </a:stretch>
          </p:blipFill>
          <p:spPr>
            <a:xfrm>
              <a:off x="3162289" y="1996813"/>
              <a:ext cx="2433799" cy="2582341"/>
            </a:xfrm>
            <a:prstGeom prst="rect">
              <a:avLst/>
            </a:prstGeom>
          </p:spPr>
        </p:pic>
        <p:sp>
          <p:nvSpPr>
            <p:cNvPr id="26" name="矩形 25"/>
            <p:cNvSpPr/>
            <p:nvPr/>
          </p:nvSpPr>
          <p:spPr>
            <a:xfrm>
              <a:off x="3162289" y="1988975"/>
              <a:ext cx="750581" cy="11414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 name="矩形 27"/>
            <p:cNvSpPr/>
            <p:nvPr/>
          </p:nvSpPr>
          <p:spPr>
            <a:xfrm>
              <a:off x="3162289" y="2185743"/>
              <a:ext cx="750581" cy="11414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9" name="流程图: 联系 26"/>
            <p:cNvSpPr/>
            <p:nvPr/>
          </p:nvSpPr>
          <p:spPr bwMode="auto">
            <a:xfrm>
              <a:off x="2928187" y="2016191"/>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a:solidFill>
                    <a:schemeClr val="bg1"/>
                  </a:solidFill>
                  <a:latin typeface="+mn-lt"/>
                  <a:ea typeface="+mn-ea"/>
                </a:rPr>
                <a:t>1</a:t>
              </a:r>
              <a:endParaRPr lang="zh-CN" altLang="en-US" sz="1400" b="1" dirty="0">
                <a:solidFill>
                  <a:schemeClr val="bg1"/>
                </a:solidFill>
                <a:latin typeface="+mn-lt"/>
                <a:ea typeface="+mn-ea"/>
              </a:endParaRPr>
            </a:p>
          </p:txBody>
        </p:sp>
      </p:grpSp>
      <p:sp>
        <p:nvSpPr>
          <p:cNvPr id="30" name="右箭头 29"/>
          <p:cNvSpPr/>
          <p:nvPr/>
        </p:nvSpPr>
        <p:spPr bwMode="auto">
          <a:xfrm>
            <a:off x="5919210" y="3370544"/>
            <a:ext cx="469392" cy="292608"/>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sp>
        <p:nvSpPr>
          <p:cNvPr id="31" name="文本框 30"/>
          <p:cNvSpPr txBox="1"/>
          <p:nvPr/>
        </p:nvSpPr>
        <p:spPr bwMode="auto">
          <a:xfrm>
            <a:off x="3533664" y="4943077"/>
            <a:ext cx="8472338" cy="1307432"/>
          </a:xfrm>
          <a:prstGeom prst="rect">
            <a:avLst/>
          </a:prstGeom>
          <a:noFill/>
          <a:ln w="9525">
            <a:noFill/>
            <a:miter lim="800000"/>
            <a:headEnd/>
            <a:tailEnd/>
          </a:ln>
        </p:spPr>
        <p:txBody>
          <a:bodyPr wrap="square" lIns="99980" tIns="49986" rIns="99980" bIns="49986" rtlCol="0">
            <a:spAutoFit/>
          </a:bodyPr>
          <a:lstStyle/>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Log in NVR WEB, select </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[Management] </a:t>
            </a:r>
            <a:r>
              <a:rPr lang="en-US" altLang="zh-CN" sz="1400" dirty="0">
                <a:latin typeface="Calibri" panose="020F0502020204030204" pitchFamily="34" charset="0"/>
                <a:cs typeface="Calibri" panose="020F0502020204030204" pitchFamily="34" charset="0"/>
                <a:sym typeface="Segoe UI" panose="020B0502040204020203" pitchFamily="34" charset="0"/>
              </a:rPr>
              <a:t>&gt; </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[Camera] </a:t>
            </a:r>
            <a:r>
              <a:rPr lang="en-US" altLang="zh-CN" sz="1400" dirty="0">
                <a:latin typeface="Calibri" panose="020F0502020204030204" pitchFamily="34" charset="0"/>
                <a:cs typeface="Calibri" panose="020F0502020204030204" pitchFamily="34" charset="0"/>
                <a:sym typeface="Segoe UI" panose="020B0502040204020203" pitchFamily="34" charset="0"/>
              </a:rPr>
              <a:t>&gt; </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[Registration] </a:t>
            </a:r>
            <a:r>
              <a:rPr lang="en-US" altLang="zh-CN" sz="1400" dirty="0">
                <a:latin typeface="Calibri" panose="020F0502020204030204" pitchFamily="34" charset="0"/>
                <a:cs typeface="Calibri" panose="020F0502020204030204" pitchFamily="34" charset="0"/>
                <a:sym typeface="Segoe UI" panose="020B0502040204020203" pitchFamily="34" charset="0"/>
              </a:rPr>
              <a:t>&gt; </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[Registration]</a:t>
            </a:r>
            <a:endParaRPr lang="en-US" altLang="zh-CN" sz="1400" dirty="0">
              <a:latin typeface="Calibri" panose="020F0502020204030204" pitchFamily="34" charset="0"/>
              <a:cs typeface="Calibri" panose="020F0502020204030204" pitchFamily="34" charset="0"/>
              <a:sym typeface="Segoe UI" panose="020B0502040204020203" pitchFamily="34" charset="0"/>
            </a:endParaRP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Select </a:t>
            </a:r>
            <a:r>
              <a:rPr lang="zh-CN" altLang="en-US" sz="1400" dirty="0" smtClean="0">
                <a:latin typeface="Calibri" panose="020F0502020204030204" pitchFamily="34" charset="0"/>
                <a:cs typeface="Calibri" panose="020F0502020204030204" pitchFamily="34" charset="0"/>
                <a:sym typeface="Segoe UI" panose="020B0502040204020203" pitchFamily="34" charset="0"/>
              </a:rPr>
              <a:t>“</a:t>
            </a:r>
            <a:r>
              <a:rPr lang="en-US" altLang="zh-CN" sz="1400" dirty="0" smtClean="0">
                <a:latin typeface="Calibri" panose="020F0502020204030204" pitchFamily="34" charset="0"/>
                <a:cs typeface="Calibri" panose="020F0502020204030204" pitchFamily="34" charset="0"/>
                <a:sym typeface="Segoe UI" panose="020B0502040204020203" pitchFamily="34" charset="0"/>
              </a:rPr>
              <a:t>Manual Add</a:t>
            </a:r>
            <a:r>
              <a:rPr lang="zh-CN" altLang="en-US" sz="1400" dirty="0" smtClean="0">
                <a:latin typeface="Calibri" panose="020F0502020204030204" pitchFamily="34" charset="0"/>
                <a:cs typeface="Calibri" panose="020F0502020204030204" pitchFamily="34" charset="0"/>
                <a:sym typeface="Segoe UI" panose="020B0502040204020203" pitchFamily="34" charset="0"/>
              </a:rPr>
              <a:t>”</a:t>
            </a:r>
            <a:endParaRPr lang="en-US" altLang="zh-CN" sz="1400" dirty="0">
              <a:latin typeface="Calibri" panose="020F0502020204030204" pitchFamily="34" charset="0"/>
              <a:cs typeface="Calibri" panose="020F0502020204030204" pitchFamily="34" charset="0"/>
              <a:sym typeface="Segoe UI" panose="020B0502040204020203" pitchFamily="34" charset="0"/>
            </a:endParaRP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Input TPC camera IP, username and password</a:t>
            </a: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Click OK</a:t>
            </a:r>
            <a:endParaRPr lang="zh-CN" altLang="en-US" sz="1400" dirty="0">
              <a:latin typeface="Calibri" panose="020F0502020204030204" pitchFamily="34" charset="0"/>
              <a:cs typeface="Calibri" panose="020F0502020204030204" pitchFamily="34" charset="0"/>
            </a:endParaRPr>
          </a:p>
        </p:txBody>
      </p:sp>
      <p:grpSp>
        <p:nvGrpSpPr>
          <p:cNvPr id="32" name="组合 31"/>
          <p:cNvGrpSpPr/>
          <p:nvPr/>
        </p:nvGrpSpPr>
        <p:grpSpPr>
          <a:xfrm>
            <a:off x="6319413" y="2396548"/>
            <a:ext cx="4867528" cy="2196312"/>
            <a:chOff x="6203595" y="2189828"/>
            <a:chExt cx="4867528" cy="2196312"/>
          </a:xfrm>
        </p:grpSpPr>
        <p:pic>
          <p:nvPicPr>
            <p:cNvPr id="33" name="图片 32"/>
            <p:cNvPicPr>
              <a:picLocks noChangeAspect="1"/>
            </p:cNvPicPr>
            <p:nvPr/>
          </p:nvPicPr>
          <p:blipFill>
            <a:blip r:embed="rId4"/>
            <a:stretch>
              <a:fillRect/>
            </a:stretch>
          </p:blipFill>
          <p:spPr>
            <a:xfrm>
              <a:off x="6419964" y="2189828"/>
              <a:ext cx="4651159" cy="2196312"/>
            </a:xfrm>
            <a:prstGeom prst="rect">
              <a:avLst/>
            </a:prstGeom>
          </p:spPr>
        </p:pic>
        <p:sp>
          <p:nvSpPr>
            <p:cNvPr id="41" name="矩形 40"/>
            <p:cNvSpPr/>
            <p:nvPr/>
          </p:nvSpPr>
          <p:spPr>
            <a:xfrm>
              <a:off x="6419345" y="2389243"/>
              <a:ext cx="575815" cy="15202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9" name="矩形 48"/>
            <p:cNvSpPr/>
            <p:nvPr/>
          </p:nvSpPr>
          <p:spPr>
            <a:xfrm>
              <a:off x="6995161" y="2389243"/>
              <a:ext cx="502920" cy="15202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0" name="流程图: 联系 26"/>
            <p:cNvSpPr/>
            <p:nvPr/>
          </p:nvSpPr>
          <p:spPr bwMode="auto">
            <a:xfrm>
              <a:off x="6203595" y="2242815"/>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pic>
          <p:nvPicPr>
            <p:cNvPr id="51" name="图片 50"/>
            <p:cNvPicPr>
              <a:picLocks noChangeAspect="1"/>
            </p:cNvPicPr>
            <p:nvPr/>
          </p:nvPicPr>
          <p:blipFill>
            <a:blip r:embed="rId5"/>
            <a:stretch>
              <a:fillRect/>
            </a:stretch>
          </p:blipFill>
          <p:spPr>
            <a:xfrm>
              <a:off x="8138287" y="2684636"/>
              <a:ext cx="1539113" cy="1479302"/>
            </a:xfrm>
            <a:prstGeom prst="rect">
              <a:avLst/>
            </a:prstGeom>
          </p:spPr>
        </p:pic>
        <p:sp>
          <p:nvSpPr>
            <p:cNvPr id="52" name="矩形 51"/>
            <p:cNvSpPr/>
            <p:nvPr/>
          </p:nvSpPr>
          <p:spPr>
            <a:xfrm>
              <a:off x="7654015" y="3435717"/>
              <a:ext cx="249830" cy="7329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3" name="流程图: 联系 26"/>
            <p:cNvSpPr/>
            <p:nvPr/>
          </p:nvSpPr>
          <p:spPr bwMode="auto">
            <a:xfrm>
              <a:off x="7479381" y="3208710"/>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54" name="矩形 53"/>
            <p:cNvSpPr/>
            <p:nvPr/>
          </p:nvSpPr>
          <p:spPr>
            <a:xfrm>
              <a:off x="8202655" y="2841839"/>
              <a:ext cx="1323310" cy="112056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5" name="流程图: 联系 26"/>
            <p:cNvSpPr/>
            <p:nvPr/>
          </p:nvSpPr>
          <p:spPr bwMode="auto">
            <a:xfrm>
              <a:off x="7961955" y="2744734"/>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56" name="矩形 55"/>
            <p:cNvSpPr/>
            <p:nvPr/>
          </p:nvSpPr>
          <p:spPr>
            <a:xfrm>
              <a:off x="9098646" y="4018504"/>
              <a:ext cx="249830" cy="10018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7" name="流程图: 联系 26"/>
            <p:cNvSpPr/>
            <p:nvPr/>
          </p:nvSpPr>
          <p:spPr bwMode="auto">
            <a:xfrm>
              <a:off x="8842279" y="4035216"/>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grpSp>
    </p:spTree>
    <p:extLst>
      <p:ext uri="{BB962C8B-B14F-4D97-AF65-F5344CB8AC3E}">
        <p14:creationId xmlns:p14="http://schemas.microsoft.com/office/powerpoint/2010/main" val="2039140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NVR</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NVR</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157274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Adding Devices</a:t>
            </a:r>
            <a:endParaRPr lang="zh-CN" altLang="en-US" sz="1100" dirty="0">
              <a:latin typeface="Calibri" panose="020F0502020204030204" pitchFamily="34" charset="0"/>
              <a:cs typeface="Calibri" panose="020F0502020204030204" pitchFamily="34" charset="0"/>
              <a:sym typeface="Segoe UI" panose="020B0502040204020203" pitchFamily="34" charset="0"/>
            </a:endParaRPr>
          </a:p>
        </p:txBody>
      </p:sp>
      <p:sp>
        <p:nvSpPr>
          <p:cNvPr id="19" name="燕尾形 18"/>
          <p:cNvSpPr/>
          <p:nvPr/>
        </p:nvSpPr>
        <p:spPr bwMode="auto">
          <a:xfrm>
            <a:off x="4615180" y="1360283"/>
            <a:ext cx="3637280"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Enabling Temperature and Mask Monitoring</a:t>
            </a:r>
            <a:endParaRPr lang="zh-CN" altLang="en-US" sz="10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20" name="燕尾形 19"/>
          <p:cNvSpPr/>
          <p:nvPr/>
        </p:nvSpPr>
        <p:spPr bwMode="auto">
          <a:xfrm>
            <a:off x="8178165" y="1360283"/>
            <a:ext cx="19030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Enabling Fahrenheit</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23" name="燕尾形 22"/>
          <p:cNvSpPr/>
          <p:nvPr/>
        </p:nvSpPr>
        <p:spPr bwMode="auto">
          <a:xfrm>
            <a:off x="10003155" y="1360283"/>
            <a:ext cx="156400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705" y="2105975"/>
            <a:ext cx="3575791" cy="26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a:stretch>
            <a:fillRect/>
          </a:stretch>
        </p:blipFill>
        <p:spPr>
          <a:xfrm>
            <a:off x="8178165" y="2105975"/>
            <a:ext cx="2954969" cy="2637352"/>
          </a:xfrm>
          <a:prstGeom prst="rect">
            <a:avLst/>
          </a:prstGeom>
        </p:spPr>
      </p:pic>
      <p:sp>
        <p:nvSpPr>
          <p:cNvPr id="58" name="右箭头 57"/>
          <p:cNvSpPr/>
          <p:nvPr/>
        </p:nvSpPr>
        <p:spPr bwMode="auto">
          <a:xfrm>
            <a:off x="7319634" y="3278347"/>
            <a:ext cx="469392" cy="292608"/>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sp>
        <p:nvSpPr>
          <p:cNvPr id="59" name="矩形 58"/>
          <p:cNvSpPr/>
          <p:nvPr/>
        </p:nvSpPr>
        <p:spPr>
          <a:xfrm>
            <a:off x="3360450" y="2089719"/>
            <a:ext cx="918942" cy="20847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0" name="矩形 59"/>
          <p:cNvSpPr/>
          <p:nvPr/>
        </p:nvSpPr>
        <p:spPr>
          <a:xfrm>
            <a:off x="3360450" y="2493156"/>
            <a:ext cx="918942" cy="20847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1" name="矩形 60"/>
          <p:cNvSpPr/>
          <p:nvPr/>
        </p:nvSpPr>
        <p:spPr>
          <a:xfrm>
            <a:off x="3354705" y="4532724"/>
            <a:ext cx="918942" cy="20847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2" name="矩形 61"/>
          <p:cNvSpPr/>
          <p:nvPr/>
        </p:nvSpPr>
        <p:spPr>
          <a:xfrm>
            <a:off x="4389121" y="2388919"/>
            <a:ext cx="1832610" cy="1333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3" name="矩形 62"/>
          <p:cNvSpPr/>
          <p:nvPr/>
        </p:nvSpPr>
        <p:spPr>
          <a:xfrm>
            <a:off x="4420179" y="2604802"/>
            <a:ext cx="830001" cy="16506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4" name="矩形 63"/>
          <p:cNvSpPr/>
          <p:nvPr/>
        </p:nvSpPr>
        <p:spPr>
          <a:xfrm>
            <a:off x="5325054" y="2604802"/>
            <a:ext cx="498531" cy="16506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5" name="矩形 64"/>
          <p:cNvSpPr/>
          <p:nvPr/>
        </p:nvSpPr>
        <p:spPr>
          <a:xfrm>
            <a:off x="5220915" y="4243196"/>
            <a:ext cx="412806" cy="12560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6" name="矩形 65"/>
          <p:cNvSpPr/>
          <p:nvPr/>
        </p:nvSpPr>
        <p:spPr>
          <a:xfrm>
            <a:off x="8252459" y="2449586"/>
            <a:ext cx="2710815" cy="58825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7" name="矩形 66"/>
          <p:cNvSpPr/>
          <p:nvPr/>
        </p:nvSpPr>
        <p:spPr>
          <a:xfrm>
            <a:off x="9728409" y="4498685"/>
            <a:ext cx="596692" cy="20031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8" name="流程图: 联系 26"/>
          <p:cNvSpPr/>
          <p:nvPr/>
        </p:nvSpPr>
        <p:spPr bwMode="auto">
          <a:xfrm>
            <a:off x="3111011" y="4385373"/>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sp>
        <p:nvSpPr>
          <p:cNvPr id="69" name="流程图: 联系 26"/>
          <p:cNvSpPr/>
          <p:nvPr/>
        </p:nvSpPr>
        <p:spPr bwMode="auto">
          <a:xfrm>
            <a:off x="6237300" y="2220287"/>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70" name="流程图: 联系 26"/>
          <p:cNvSpPr/>
          <p:nvPr/>
        </p:nvSpPr>
        <p:spPr bwMode="auto">
          <a:xfrm>
            <a:off x="5844218" y="2664117"/>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71" name="流程图: 联系 26"/>
          <p:cNvSpPr/>
          <p:nvPr/>
        </p:nvSpPr>
        <p:spPr bwMode="auto">
          <a:xfrm>
            <a:off x="5633721" y="4284984"/>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sp>
        <p:nvSpPr>
          <p:cNvPr id="72" name="流程图: 联系 26"/>
          <p:cNvSpPr/>
          <p:nvPr/>
        </p:nvSpPr>
        <p:spPr bwMode="auto">
          <a:xfrm>
            <a:off x="8018357" y="2310068"/>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sp>
        <p:nvSpPr>
          <p:cNvPr id="73" name="流程图: 联系 26"/>
          <p:cNvSpPr/>
          <p:nvPr/>
        </p:nvSpPr>
        <p:spPr bwMode="auto">
          <a:xfrm>
            <a:off x="9523818" y="4306100"/>
            <a:ext cx="234102" cy="226624"/>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5</a:t>
            </a:r>
            <a:endParaRPr lang="zh-CN" altLang="en-US" sz="1400" b="1" dirty="0">
              <a:solidFill>
                <a:schemeClr val="bg1"/>
              </a:solidFill>
              <a:latin typeface="+mn-lt"/>
              <a:ea typeface="+mn-ea"/>
            </a:endParaRPr>
          </a:p>
        </p:txBody>
      </p:sp>
      <p:sp>
        <p:nvSpPr>
          <p:cNvPr id="3" name="矩形 2"/>
          <p:cNvSpPr/>
          <p:nvPr/>
        </p:nvSpPr>
        <p:spPr>
          <a:xfrm>
            <a:off x="4021336" y="4822060"/>
            <a:ext cx="7621268" cy="1492716"/>
          </a:xfrm>
          <a:prstGeom prst="rect">
            <a:avLst/>
          </a:prstGeom>
        </p:spPr>
        <p:txBody>
          <a:bodyPr wrap="square">
            <a:spAutoFit/>
          </a:bodyPr>
          <a:lstStyle/>
          <a:p>
            <a:pPr marL="342900" indent="-342900">
              <a:lnSpc>
                <a:spcPct val="130000"/>
              </a:lnSpc>
              <a:buAutoNum type="arabicPeriod"/>
            </a:pP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Log </a:t>
            </a:r>
            <a:r>
              <a:rPr lang="en-US" altLang="zh-CN" sz="1400" kern="100" dirty="0">
                <a:latin typeface="Calibri" panose="020F0502020204030204" pitchFamily="34" charset="0"/>
                <a:ea typeface="Arial" panose="020B0604020202020204" pitchFamily="34" charset="0"/>
                <a:cs typeface="Calibri" panose="020F0502020204030204" pitchFamily="34" charset="0"/>
              </a:rPr>
              <a:t>in to NVR, and then select </a:t>
            </a:r>
            <a:r>
              <a:rPr lang="en-US" altLang="zh-CN" sz="1400" b="1" kern="100" dirty="0">
                <a:latin typeface="Calibri" panose="020F0502020204030204" pitchFamily="34" charset="0"/>
                <a:ea typeface="Arial" panose="020B0604020202020204" pitchFamily="34" charset="0"/>
                <a:cs typeface="Calibri" panose="020F0502020204030204" pitchFamily="34" charset="0"/>
              </a:rPr>
              <a:t>AI &gt; </a:t>
            </a:r>
            <a:r>
              <a:rPr lang="en-US" altLang="zh-CN" sz="1400" b="1" kern="100" dirty="0" smtClean="0">
                <a:latin typeface="Calibri" panose="020F0502020204030204" pitchFamily="34" charset="0"/>
                <a:ea typeface="Arial" panose="020B0604020202020204" pitchFamily="34" charset="0"/>
                <a:cs typeface="Calibri" panose="020F0502020204030204" pitchFamily="34" charset="0"/>
              </a:rPr>
              <a:t>Parameters &gt; Door </a:t>
            </a:r>
            <a:r>
              <a:rPr lang="en-US" altLang="zh-CN" sz="1400" b="1" kern="100" dirty="0">
                <a:latin typeface="Calibri" panose="020F0502020204030204" pitchFamily="34" charset="0"/>
                <a:ea typeface="Arial" panose="020B0604020202020204" pitchFamily="34" charset="0"/>
                <a:cs typeface="Calibri" panose="020F0502020204030204" pitchFamily="34" charset="0"/>
              </a:rPr>
              <a:t>Access </a:t>
            </a:r>
            <a:r>
              <a:rPr lang="en-US" altLang="zh-CN" sz="1400" b="1" kern="100" dirty="0" smtClean="0">
                <a:latin typeface="Calibri" panose="020F0502020204030204" pitchFamily="34" charset="0"/>
                <a:ea typeface="Arial" panose="020B0604020202020204" pitchFamily="34" charset="0"/>
                <a:cs typeface="Calibri" panose="020F0502020204030204" pitchFamily="34" charset="0"/>
              </a:rPr>
              <a:t>Control</a:t>
            </a:r>
          </a:p>
          <a:p>
            <a:pPr marL="342900" indent="-342900">
              <a:lnSpc>
                <a:spcPct val="130000"/>
              </a:lnSpc>
              <a:buAutoNum type="arabicPeriod"/>
            </a:pPr>
            <a:r>
              <a:rPr lang="en-US" altLang="zh-CN" sz="1400" dirty="0">
                <a:latin typeface="Calibri" panose="020F0502020204030204" pitchFamily="34" charset="0"/>
                <a:cs typeface="Calibri" panose="020F0502020204030204" pitchFamily="34" charset="0"/>
              </a:rPr>
              <a:t>Select the camera channel from the </a:t>
            </a:r>
            <a:r>
              <a:rPr lang="en-US" altLang="zh-CN" sz="1400" b="1" dirty="0">
                <a:latin typeface="Calibri" panose="020F0502020204030204" pitchFamily="34" charset="0"/>
                <a:cs typeface="Calibri" panose="020F0502020204030204" pitchFamily="34" charset="0"/>
              </a:rPr>
              <a:t>Channel</a:t>
            </a:r>
            <a:r>
              <a:rPr lang="en-US" altLang="zh-CN" sz="1400" dirty="0">
                <a:latin typeface="Calibri" panose="020F0502020204030204" pitchFamily="34" charset="0"/>
                <a:cs typeface="Calibri" panose="020F0502020204030204" pitchFamily="34" charset="0"/>
              </a:rPr>
              <a:t> drop-down </a:t>
            </a:r>
            <a:r>
              <a:rPr lang="en-US" altLang="zh-CN" sz="1400" dirty="0" smtClean="0">
                <a:latin typeface="Calibri" panose="020F0502020204030204" pitchFamily="34" charset="0"/>
                <a:cs typeface="Calibri" panose="020F0502020204030204" pitchFamily="34" charset="0"/>
              </a:rPr>
              <a:t>list</a:t>
            </a:r>
          </a:p>
          <a:p>
            <a:pPr marL="342900" indent="-342900">
              <a:lnSpc>
                <a:spcPct val="130000"/>
              </a:lnSpc>
              <a:buAutoNum type="arabicPeriod"/>
            </a:pPr>
            <a:r>
              <a:rPr lang="en-US" altLang="zh-CN" sz="1400" dirty="0">
                <a:latin typeface="Calibri" panose="020F0502020204030204" pitchFamily="34" charset="0"/>
                <a:cs typeface="Calibri" panose="020F0502020204030204" pitchFamily="34" charset="0"/>
              </a:rPr>
              <a:t>Click </a:t>
            </a:r>
            <a:r>
              <a:rPr lang="en-US" altLang="zh-CN" sz="1400" b="1" dirty="0" err="1">
                <a:latin typeface="Calibri" panose="020F0502020204030204" pitchFamily="34" charset="0"/>
                <a:cs typeface="Calibri" panose="020F0502020204030204" pitchFamily="34" charset="0"/>
              </a:rPr>
              <a:t>Temp.Not</a:t>
            </a:r>
            <a:r>
              <a:rPr lang="en-US" altLang="zh-CN" sz="1400" b="1" dirty="0">
                <a:latin typeface="Calibri" panose="020F0502020204030204" pitchFamily="34" charset="0"/>
                <a:cs typeface="Calibri" panose="020F0502020204030204" pitchFamily="34" charset="0"/>
              </a:rPr>
              <a:t> within Thresholds </a:t>
            </a:r>
            <a:r>
              <a:rPr lang="en-US" altLang="zh-CN" sz="1400" dirty="0">
                <a:latin typeface="Calibri" panose="020F0502020204030204" pitchFamily="34" charset="0"/>
                <a:cs typeface="Calibri" panose="020F0502020204030204" pitchFamily="34" charset="0"/>
              </a:rPr>
              <a:t>or </a:t>
            </a:r>
            <a:r>
              <a:rPr lang="en-US" altLang="zh-CN" sz="1400" b="1" dirty="0">
                <a:latin typeface="Calibri" panose="020F0502020204030204" pitchFamily="34" charset="0"/>
                <a:cs typeface="Calibri" panose="020F0502020204030204" pitchFamily="34" charset="0"/>
              </a:rPr>
              <a:t>Mask </a:t>
            </a:r>
            <a:r>
              <a:rPr lang="en-US" altLang="zh-CN" sz="1400" b="1" dirty="0" smtClean="0">
                <a:latin typeface="Calibri" panose="020F0502020204030204" pitchFamily="34" charset="0"/>
                <a:cs typeface="Calibri" panose="020F0502020204030204" pitchFamily="34" charset="0"/>
              </a:rPr>
              <a:t>Warning</a:t>
            </a:r>
          </a:p>
          <a:p>
            <a:pPr marL="342900" indent="-342900">
              <a:lnSpc>
                <a:spcPct val="130000"/>
              </a:lnSpc>
              <a:buAutoNum type="arabicPeriod"/>
            </a:pPr>
            <a:r>
              <a:rPr lang="en-US" altLang="zh-CN" sz="1400" dirty="0" smtClean="0">
                <a:latin typeface="Calibri" panose="020F0502020204030204" pitchFamily="34" charset="0"/>
                <a:cs typeface="Calibri" panose="020F0502020204030204" pitchFamily="34" charset="0"/>
              </a:rPr>
              <a:t>Click</a:t>
            </a:r>
            <a:r>
              <a:rPr lang="en-US" altLang="zh-CN" sz="1400" b="1" dirty="0" smtClean="0">
                <a:latin typeface="Calibri" panose="020F0502020204030204" pitchFamily="34" charset="0"/>
                <a:cs typeface="Calibri" panose="020F0502020204030204" pitchFamily="34" charset="0"/>
              </a:rPr>
              <a:t> “More Setting”, </a:t>
            </a:r>
            <a:r>
              <a:rPr lang="en-US" altLang="zh-CN" sz="1400" dirty="0" smtClean="0">
                <a:latin typeface="Calibri" panose="020F0502020204030204" pitchFamily="34" charset="0"/>
                <a:cs typeface="Calibri" panose="020F0502020204030204" pitchFamily="34" charset="0"/>
              </a:rPr>
              <a:t>you </a:t>
            </a:r>
            <a:r>
              <a:rPr lang="en-US" altLang="zh-CN" sz="1400" dirty="0">
                <a:latin typeface="Calibri" panose="020F0502020204030204" pitchFamily="34" charset="0"/>
                <a:cs typeface="Calibri" panose="020F0502020204030204" pitchFamily="34" charset="0"/>
              </a:rPr>
              <a:t>can select the alarm-linked </a:t>
            </a:r>
            <a:r>
              <a:rPr lang="en-US" altLang="zh-CN" sz="1400" dirty="0" smtClean="0">
                <a:latin typeface="Calibri" panose="020F0502020204030204" pitchFamily="34" charset="0"/>
                <a:cs typeface="Calibri" panose="020F0502020204030204" pitchFamily="34" charset="0"/>
              </a:rPr>
              <a:t>actions</a:t>
            </a:r>
          </a:p>
          <a:p>
            <a:pPr marL="342900" indent="-342900">
              <a:lnSpc>
                <a:spcPct val="130000"/>
              </a:lnSpc>
              <a:buAutoNum type="arabicPeriod"/>
            </a:pPr>
            <a:r>
              <a:rPr lang="en-US" altLang="zh-CN" sz="1400" dirty="0" smtClean="0">
                <a:latin typeface="Calibri" panose="020F0502020204030204" pitchFamily="34" charset="0"/>
                <a:cs typeface="Calibri" panose="020F0502020204030204" pitchFamily="34" charset="0"/>
              </a:rPr>
              <a:t>Click OK</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7258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NVR</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NVR</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157274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Adding Devices</a:t>
            </a:r>
            <a:endParaRPr lang="zh-CN" altLang="en-US" sz="1100" dirty="0">
              <a:latin typeface="Calibri" panose="020F0502020204030204" pitchFamily="34" charset="0"/>
              <a:cs typeface="Calibri" panose="020F0502020204030204" pitchFamily="34" charset="0"/>
              <a:sym typeface="Segoe UI" panose="020B0502040204020203" pitchFamily="34" charset="0"/>
            </a:endParaRPr>
          </a:p>
        </p:txBody>
      </p:sp>
      <p:sp>
        <p:nvSpPr>
          <p:cNvPr id="19" name="燕尾形 18"/>
          <p:cNvSpPr/>
          <p:nvPr/>
        </p:nvSpPr>
        <p:spPr bwMode="auto">
          <a:xfrm>
            <a:off x="4615180" y="1360283"/>
            <a:ext cx="363728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Enabling Temperature and Mask Monitoring</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20" name="燕尾形 19"/>
          <p:cNvSpPr/>
          <p:nvPr/>
        </p:nvSpPr>
        <p:spPr bwMode="auto">
          <a:xfrm>
            <a:off x="8178165" y="1360283"/>
            <a:ext cx="190309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Enabling Fahrenheit</a:t>
            </a:r>
            <a:endParaRPr lang="zh-CN" altLang="en-US" sz="8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23" name="燕尾形 22"/>
          <p:cNvSpPr/>
          <p:nvPr/>
        </p:nvSpPr>
        <p:spPr bwMode="auto">
          <a:xfrm>
            <a:off x="10003155" y="1360283"/>
            <a:ext cx="156400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720" y="1841869"/>
            <a:ext cx="4419600" cy="308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322320" y="5029721"/>
            <a:ext cx="8128000" cy="1190006"/>
          </a:xfrm>
          <a:prstGeom prst="rect">
            <a:avLst/>
          </a:prstGeom>
        </p:spPr>
        <p:txBody>
          <a:bodyPr wrap="square">
            <a:spAutoFit/>
          </a:bodyPr>
          <a:lstStyle/>
          <a:p>
            <a:pPr>
              <a:lnSpc>
                <a:spcPct val="130000"/>
              </a:lnSpc>
            </a:pPr>
            <a:r>
              <a:rPr lang="en-US" altLang="zh-CN" sz="1400" kern="100" dirty="0">
                <a:latin typeface="Calibri" panose="020F0502020204030204" pitchFamily="34" charset="0"/>
                <a:ea typeface="Arial" panose="020B0604020202020204" pitchFamily="34" charset="0"/>
                <a:cs typeface="Calibri" panose="020F0502020204030204" pitchFamily="34" charset="0"/>
              </a:rPr>
              <a:t>If you use Fahrenheit, you need to enable Fahrenheit both on the face recognition terminal and the NVR</a:t>
            </a: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a:t>
            </a:r>
          </a:p>
          <a:p>
            <a:pPr marL="342900" indent="-342900">
              <a:lnSpc>
                <a:spcPct val="130000"/>
              </a:lnSpc>
              <a:buAutoNum type="arabicPeriod"/>
            </a:pPr>
            <a:r>
              <a:rPr lang="en-US" altLang="zh-CN" sz="1400" dirty="0" smtClean="0">
                <a:latin typeface="Calibri" panose="020F0502020204030204" pitchFamily="34" charset="0"/>
                <a:cs typeface="Calibri" panose="020F0502020204030204" pitchFamily="34" charset="0"/>
              </a:rPr>
              <a:t>Log </a:t>
            </a:r>
            <a:r>
              <a:rPr lang="en-US" altLang="zh-CN" sz="1400" dirty="0">
                <a:latin typeface="Calibri" panose="020F0502020204030204" pitchFamily="34" charset="0"/>
                <a:cs typeface="Calibri" panose="020F0502020204030204" pitchFamily="34" charset="0"/>
              </a:rPr>
              <a:t>in to the local interface of </a:t>
            </a:r>
            <a:r>
              <a:rPr lang="en-US" altLang="zh-CN" sz="1400" dirty="0" smtClean="0">
                <a:latin typeface="Calibri" panose="020F0502020204030204" pitchFamily="34" charset="0"/>
                <a:cs typeface="Calibri" panose="020F0502020204030204" pitchFamily="34" charset="0"/>
              </a:rPr>
              <a:t>NVR</a:t>
            </a:r>
          </a:p>
          <a:p>
            <a:pPr marL="342900" indent="-342900">
              <a:lnSpc>
                <a:spcPct val="130000"/>
              </a:lnSpc>
              <a:buAutoNum type="arabicPeriod"/>
            </a:pPr>
            <a:r>
              <a:rPr lang="en-US" altLang="zh-CN" sz="1400" dirty="0">
                <a:latin typeface="Calibri" panose="020F0502020204030204" pitchFamily="34" charset="0"/>
                <a:cs typeface="Calibri" panose="020F0502020204030204" pitchFamily="34" charset="0"/>
              </a:rPr>
              <a:t>On the </a:t>
            </a:r>
            <a:r>
              <a:rPr lang="en-US" altLang="zh-CN" sz="1400" b="1" dirty="0">
                <a:latin typeface="Calibri" panose="020F0502020204030204" pitchFamily="34" charset="0"/>
                <a:cs typeface="Calibri" panose="020F0502020204030204" pitchFamily="34" charset="0"/>
              </a:rPr>
              <a:t>Display</a:t>
            </a:r>
            <a:r>
              <a:rPr lang="en-US" altLang="zh-CN" sz="1400" dirty="0">
                <a:latin typeface="Calibri" panose="020F0502020204030204" pitchFamily="34" charset="0"/>
                <a:cs typeface="Calibri" panose="020F0502020204030204" pitchFamily="34" charset="0"/>
              </a:rPr>
              <a:t> interface, select </a:t>
            </a:r>
            <a:r>
              <a:rPr lang="en-US" altLang="zh-CN" sz="1400" b="1" dirty="0">
                <a:latin typeface="Calibri" panose="020F0502020204030204" pitchFamily="34" charset="0"/>
                <a:cs typeface="Calibri" panose="020F0502020204030204" pitchFamily="34" charset="0"/>
              </a:rPr>
              <a:t>°F</a:t>
            </a:r>
            <a:r>
              <a:rPr lang="en-US" altLang="zh-CN" sz="1400" dirty="0">
                <a:latin typeface="Calibri" panose="020F0502020204030204" pitchFamily="34" charset="0"/>
                <a:cs typeface="Calibri" panose="020F0502020204030204" pitchFamily="34" charset="0"/>
              </a:rPr>
              <a:t> from the drop-down list of </a:t>
            </a:r>
            <a:r>
              <a:rPr lang="en-US" altLang="zh-CN" sz="1400" b="1" dirty="0">
                <a:latin typeface="Calibri" panose="020F0502020204030204" pitchFamily="34" charset="0"/>
                <a:cs typeface="Calibri" panose="020F0502020204030204" pitchFamily="34" charset="0"/>
              </a:rPr>
              <a:t>Temperature </a:t>
            </a:r>
            <a:r>
              <a:rPr lang="en-US" altLang="zh-CN" sz="1400" b="1" dirty="0" smtClean="0">
                <a:latin typeface="Calibri" panose="020F0502020204030204" pitchFamily="34" charset="0"/>
                <a:cs typeface="Calibri" panose="020F0502020204030204" pitchFamily="34" charset="0"/>
              </a:rPr>
              <a:t>Unit</a:t>
            </a:r>
          </a:p>
          <a:p>
            <a:pPr marL="342900" indent="-342900">
              <a:lnSpc>
                <a:spcPct val="130000"/>
              </a:lnSpc>
              <a:buAutoNum type="arabicPeriod"/>
            </a:pPr>
            <a:r>
              <a:rPr lang="en-US" altLang="zh-CN" sz="1400" dirty="0">
                <a:latin typeface="Calibri" panose="020F0502020204030204" pitchFamily="34" charset="0"/>
                <a:cs typeface="Calibri" panose="020F0502020204030204" pitchFamily="34" charset="0"/>
              </a:rPr>
              <a:t>Click </a:t>
            </a:r>
            <a:r>
              <a:rPr lang="en-US" altLang="zh-CN" sz="1400" b="1" dirty="0">
                <a:latin typeface="Calibri" panose="020F0502020204030204" pitchFamily="34" charset="0"/>
                <a:cs typeface="Calibri" panose="020F0502020204030204" pitchFamily="34" charset="0"/>
              </a:rPr>
              <a:t>Apply</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423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NVR</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NVR</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Express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157274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Adding Devices</a:t>
            </a:r>
            <a:endParaRPr lang="zh-CN" altLang="en-US" sz="1100" dirty="0">
              <a:latin typeface="Calibri" panose="020F0502020204030204" pitchFamily="34" charset="0"/>
              <a:cs typeface="Calibri" panose="020F0502020204030204" pitchFamily="34" charset="0"/>
              <a:sym typeface="Segoe UI" panose="020B0502040204020203" pitchFamily="34" charset="0"/>
            </a:endParaRPr>
          </a:p>
        </p:txBody>
      </p:sp>
      <p:sp>
        <p:nvSpPr>
          <p:cNvPr id="19" name="燕尾形 18"/>
          <p:cNvSpPr/>
          <p:nvPr/>
        </p:nvSpPr>
        <p:spPr bwMode="auto">
          <a:xfrm>
            <a:off x="4615180" y="1360283"/>
            <a:ext cx="363728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Enabling Temperature and Mask Monitoring</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20" name="燕尾形 19"/>
          <p:cNvSpPr/>
          <p:nvPr/>
        </p:nvSpPr>
        <p:spPr bwMode="auto">
          <a:xfrm>
            <a:off x="8178165" y="1360283"/>
            <a:ext cx="19030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Enabling Fahrenheit</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23" name="燕尾形 22"/>
          <p:cNvSpPr/>
          <p:nvPr/>
        </p:nvSpPr>
        <p:spPr bwMode="auto">
          <a:xfrm>
            <a:off x="10003155" y="1360283"/>
            <a:ext cx="156400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rPr>
              <a:t>Commissioning</a:t>
            </a:r>
            <a:endParaRPr lang="zh-CN" altLang="en-US" sz="8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728" y="2012835"/>
            <a:ext cx="4267935" cy="316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156414" y="5329677"/>
            <a:ext cx="7905750" cy="909929"/>
          </a:xfrm>
          <a:prstGeom prst="rect">
            <a:avLst/>
          </a:prstGeom>
        </p:spPr>
        <p:txBody>
          <a:bodyPr wrap="square">
            <a:spAutoFit/>
          </a:bodyPr>
          <a:lstStyle/>
          <a:p>
            <a:pPr>
              <a:lnSpc>
                <a:spcPct val="130000"/>
              </a:lnSpc>
            </a:pPr>
            <a:r>
              <a:rPr lang="en-US" altLang="zh-CN" sz="1400" kern="100" dirty="0">
                <a:latin typeface="Calibri" panose="020F0502020204030204" pitchFamily="34" charset="0"/>
                <a:ea typeface="Arial" panose="020B0604020202020204" pitchFamily="34" charset="0"/>
                <a:cs typeface="Calibri" panose="020F0502020204030204" pitchFamily="34" charset="0"/>
              </a:rPr>
              <a:t>On the local interface of NVR, go to the </a:t>
            </a:r>
            <a:r>
              <a:rPr lang="en-US" altLang="zh-CN" sz="1400" b="1" kern="100" dirty="0">
                <a:latin typeface="Calibri" panose="020F0502020204030204" pitchFamily="34" charset="0"/>
                <a:ea typeface="Arial" panose="020B0604020202020204" pitchFamily="34" charset="0"/>
                <a:cs typeface="Calibri" panose="020F0502020204030204" pitchFamily="34" charset="0"/>
              </a:rPr>
              <a:t>Live</a:t>
            </a:r>
            <a:r>
              <a:rPr lang="en-US" altLang="zh-CN" sz="1400" kern="100" dirty="0">
                <a:latin typeface="Calibri" panose="020F0502020204030204" pitchFamily="34" charset="0"/>
                <a:ea typeface="Arial" panose="020B0604020202020204" pitchFamily="34" charset="0"/>
                <a:cs typeface="Calibri" panose="020F0502020204030204" pitchFamily="34" charset="0"/>
              </a:rPr>
              <a:t> interface, and select the face recognition terminal channel. Stand in front of the terminal, and then check whether the NVR shows body temperature and mouth mask monitoring </a:t>
            </a: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results.</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690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smtClean="0">
                <a:solidFill>
                  <a:srgbClr val="C00000"/>
                </a:solidFill>
              </a:rPr>
              <a:t>Overview</a:t>
            </a:r>
            <a:endParaRPr lang="zh-CN" altLang="en-US" dirty="0">
              <a:solidFill>
                <a:srgbClr val="C00000"/>
              </a:solidFill>
            </a:endParaRPr>
          </a:p>
        </p:txBody>
      </p:sp>
      <p:sp>
        <p:nvSpPr>
          <p:cNvPr id="16" name="文本占位符 54"/>
          <p:cNvSpPr>
            <a:spLocks noGrp="1"/>
          </p:cNvSpPr>
          <p:nvPr>
            <p:ph type="body" sz="quarter" idx="12"/>
          </p:nvPr>
        </p:nvSpPr>
        <p:spPr>
          <a:xfrm>
            <a:off x="2198926" y="3169545"/>
            <a:ext cx="3630373" cy="720000"/>
          </a:xfrm>
        </p:spPr>
        <p:txBody>
          <a:bodyPr/>
          <a:lstStyle/>
          <a:p>
            <a:r>
              <a:rPr lang="en-US" dirty="0" smtClean="0">
                <a:solidFill>
                  <a:srgbClr val="C00000"/>
                </a:solidFill>
              </a:rPr>
              <a:t>Topology</a:t>
            </a:r>
            <a:r>
              <a:rPr lang="en-US" altLang="zh-CN" dirty="0" smtClean="0">
                <a:solidFill>
                  <a:srgbClr val="C00000"/>
                </a:solidFill>
              </a:rPr>
              <a:t>, Scenarios, Device List, Function List </a:t>
            </a:r>
            <a:endParaRPr lang="en-US" dirty="0">
              <a:solidFill>
                <a:srgbClr val="C00000"/>
              </a:solidFill>
            </a:endParaRPr>
          </a:p>
        </p:txBody>
      </p:sp>
      <p:sp>
        <p:nvSpPr>
          <p:cNvPr id="20" name="文本占位符 17"/>
          <p:cNvSpPr>
            <a:spLocks noGrp="1"/>
          </p:cNvSpPr>
          <p:nvPr/>
        </p:nvSpPr>
        <p:spPr>
          <a:xfrm>
            <a:off x="6439711" y="4321782"/>
            <a:ext cx="930865"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04</a:t>
            </a:r>
            <a:endParaRPr lang="en-US" dirty="0"/>
          </a:p>
        </p:txBody>
      </p:sp>
      <p:sp>
        <p:nvSpPr>
          <p:cNvPr id="21" name="文本占位符 55"/>
          <p:cNvSpPr>
            <a:spLocks noGrp="1"/>
          </p:cNvSpPr>
          <p:nvPr/>
        </p:nvSpPr>
        <p:spPr>
          <a:xfrm>
            <a:off x="7533314" y="4396645"/>
            <a:ext cx="3610917"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FAQ</a:t>
            </a:r>
            <a:endParaRPr lang="en-US" dirty="0"/>
          </a:p>
        </p:txBody>
      </p:sp>
      <p:sp>
        <p:nvSpPr>
          <p:cNvPr id="22" name="文本占位符 56"/>
          <p:cNvSpPr>
            <a:spLocks noGrp="1"/>
          </p:cNvSpPr>
          <p:nvPr/>
        </p:nvSpPr>
        <p:spPr>
          <a:xfrm>
            <a:off x="7513860" y="4889214"/>
            <a:ext cx="4064194" cy="1114104"/>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pPr>
              <a:lnSpc>
                <a:spcPct val="100000"/>
              </a:lnSpc>
            </a:pPr>
            <a:r>
              <a:rPr lang="en-US" dirty="0" smtClean="0"/>
              <a:t>Solution FAQ</a:t>
            </a:r>
            <a:endParaRPr lang="en-US" dirty="0"/>
          </a:p>
        </p:txBody>
      </p:sp>
      <p:sp>
        <p:nvSpPr>
          <p:cNvPr id="24" name="文本占位符 57"/>
          <p:cNvSpPr>
            <a:spLocks noGrp="1"/>
          </p:cNvSpPr>
          <p:nvPr/>
        </p:nvSpPr>
        <p:spPr>
          <a:xfrm>
            <a:off x="7577666" y="2676976"/>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S</a:t>
            </a:r>
            <a:r>
              <a:rPr lang="en-US" altLang="zh-CN" dirty="0" smtClean="0"/>
              <a:t>urvey and Installation</a:t>
            </a:r>
            <a:endParaRPr lang="en-US" dirty="0"/>
          </a:p>
        </p:txBody>
      </p:sp>
      <p:sp>
        <p:nvSpPr>
          <p:cNvPr id="25" name="文本占位符 58"/>
          <p:cNvSpPr>
            <a:spLocks noGrp="1"/>
          </p:cNvSpPr>
          <p:nvPr/>
        </p:nvSpPr>
        <p:spPr>
          <a:xfrm>
            <a:off x="7577666" y="3168013"/>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sym typeface="+mn-lt"/>
              </a:rPr>
              <a:t>Face </a:t>
            </a:r>
            <a:r>
              <a:rPr lang="en-US" altLang="zh-CN" dirty="0">
                <a:sym typeface="+mn-lt"/>
              </a:rPr>
              <a:t>Recognition </a:t>
            </a:r>
            <a:r>
              <a:rPr lang="en-US" altLang="zh-CN" dirty="0" smtClean="0">
                <a:sym typeface="+mn-lt"/>
              </a:rPr>
              <a:t>Terminal</a:t>
            </a:r>
            <a:endParaRPr lang="en-US" dirty="0"/>
          </a:p>
        </p:txBody>
      </p:sp>
      <p:sp>
        <p:nvSpPr>
          <p:cNvPr id="26" name="文本占位符 61"/>
          <p:cNvSpPr>
            <a:spLocks noGrp="1"/>
          </p:cNvSpPr>
          <p:nvPr/>
        </p:nvSpPr>
        <p:spPr>
          <a:xfrm>
            <a:off x="6439711"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02</a:t>
            </a:r>
            <a:endParaRPr lang="en-US" dirty="0"/>
          </a:p>
        </p:txBody>
      </p:sp>
      <p:sp>
        <p:nvSpPr>
          <p:cNvPr id="11" name="文本占位符 57"/>
          <p:cNvSpPr>
            <a:spLocks noGrp="1"/>
          </p:cNvSpPr>
          <p:nvPr/>
        </p:nvSpPr>
        <p:spPr>
          <a:xfrm>
            <a:off x="2262733" y="4382745"/>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Configuration</a:t>
            </a:r>
            <a:endParaRPr lang="en-US" dirty="0"/>
          </a:p>
        </p:txBody>
      </p:sp>
      <p:sp>
        <p:nvSpPr>
          <p:cNvPr id="12" name="文本占位符 58"/>
          <p:cNvSpPr>
            <a:spLocks noGrp="1"/>
          </p:cNvSpPr>
          <p:nvPr/>
        </p:nvSpPr>
        <p:spPr>
          <a:xfrm>
            <a:off x="2262733" y="4873782"/>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en-US" dirty="0" smtClean="0"/>
              <a:t>Upgrade, </a:t>
            </a:r>
            <a:r>
              <a:rPr lang="en-US" altLang="zh-CN" dirty="0">
                <a:sym typeface="+mn-lt"/>
              </a:rPr>
              <a:t>Face Recognition </a:t>
            </a:r>
            <a:r>
              <a:rPr lang="en-US" altLang="zh-CN" dirty="0" smtClean="0">
                <a:sym typeface="+mn-lt"/>
              </a:rPr>
              <a:t>Terminal, </a:t>
            </a:r>
            <a:r>
              <a:rPr lang="en-US" altLang="en-US" dirty="0" smtClean="0"/>
              <a:t>NVR, Express, DMSS</a:t>
            </a:r>
            <a:endParaRPr lang="en-US" dirty="0"/>
          </a:p>
        </p:txBody>
      </p:sp>
      <p:sp>
        <p:nvSpPr>
          <p:cNvPr id="13" name="文本占位符 61"/>
          <p:cNvSpPr>
            <a:spLocks noGrp="1"/>
          </p:cNvSpPr>
          <p:nvPr/>
        </p:nvSpPr>
        <p:spPr>
          <a:xfrm>
            <a:off x="1124778" y="4321782"/>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03</a:t>
            </a:r>
            <a:endParaRPr lang="en-US" dirty="0"/>
          </a:p>
        </p:txBody>
      </p:sp>
      <p:sp>
        <p:nvSpPr>
          <p:cNvPr id="14" name="文本占位符 61"/>
          <p:cNvSpPr>
            <a:spLocks noGrp="1"/>
          </p:cNvSpPr>
          <p:nvPr/>
        </p:nvSpPr>
        <p:spPr>
          <a:xfrm>
            <a:off x="1124778"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solidFill>
                  <a:srgbClr val="C00000"/>
                </a:solidFill>
              </a:rPr>
              <a:t>01</a:t>
            </a:r>
            <a:endParaRPr lang="en-US" dirty="0">
              <a:solidFill>
                <a:srgbClr val="C00000"/>
              </a:solidFill>
            </a:endParaRPr>
          </a:p>
        </p:txBody>
      </p:sp>
    </p:spTree>
    <p:extLst>
      <p:ext uri="{BB962C8B-B14F-4D97-AF65-F5344CB8AC3E}">
        <p14:creationId xmlns:p14="http://schemas.microsoft.com/office/powerpoint/2010/main" val="316282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rPr>
              <a:t>Picture Storage Space</a:t>
            </a:r>
            <a:endParaRPr lang="zh-CN" altLang="en-US" sz="10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pic>
        <p:nvPicPr>
          <p:cNvPr id="24" name="图片 23" descr="C:\Users\44459\AppData\Local\Temp\1582939886(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734" y="2686502"/>
            <a:ext cx="3927713" cy="2113556"/>
          </a:xfrm>
          <a:prstGeom prst="rect">
            <a:avLst/>
          </a:prstGeom>
          <a:noFill/>
          <a:ln>
            <a:noFill/>
          </a:ln>
        </p:spPr>
      </p:pic>
      <p:sp>
        <p:nvSpPr>
          <p:cNvPr id="25" name="右箭头 24"/>
          <p:cNvSpPr/>
          <p:nvPr/>
        </p:nvSpPr>
        <p:spPr bwMode="auto">
          <a:xfrm>
            <a:off x="7341266" y="3558199"/>
            <a:ext cx="516253" cy="348434"/>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pic>
        <p:nvPicPr>
          <p:cNvPr id="26" name="图片 25"/>
          <p:cNvPicPr>
            <a:picLocks noChangeAspect="1"/>
          </p:cNvPicPr>
          <p:nvPr/>
        </p:nvPicPr>
        <p:blipFill>
          <a:blip r:embed="rId4"/>
          <a:stretch>
            <a:fillRect/>
          </a:stretch>
        </p:blipFill>
        <p:spPr>
          <a:xfrm>
            <a:off x="8045510" y="3119629"/>
            <a:ext cx="3231160" cy="1364098"/>
          </a:xfrm>
          <a:prstGeom prst="rect">
            <a:avLst/>
          </a:prstGeom>
        </p:spPr>
      </p:pic>
      <p:sp>
        <p:nvSpPr>
          <p:cNvPr id="28" name="流程图: 联系 26"/>
          <p:cNvSpPr/>
          <p:nvPr/>
        </p:nvSpPr>
        <p:spPr bwMode="auto">
          <a:xfrm>
            <a:off x="3695187" y="4483727"/>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sp>
        <p:nvSpPr>
          <p:cNvPr id="29" name="流程图: 联系 26"/>
          <p:cNvSpPr/>
          <p:nvPr/>
        </p:nvSpPr>
        <p:spPr bwMode="auto">
          <a:xfrm>
            <a:off x="9919203" y="3496592"/>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30" name="文本框 29"/>
          <p:cNvSpPr txBox="1"/>
          <p:nvPr/>
        </p:nvSpPr>
        <p:spPr bwMode="auto">
          <a:xfrm>
            <a:off x="3529379" y="5035174"/>
            <a:ext cx="4516131" cy="704190"/>
          </a:xfrm>
          <a:prstGeom prst="rect">
            <a:avLst/>
          </a:prstGeom>
          <a:noFill/>
          <a:ln w="9525">
            <a:noFill/>
            <a:miter lim="800000"/>
            <a:headEnd/>
            <a:tailEnd/>
          </a:ln>
        </p:spPr>
        <p:txBody>
          <a:bodyPr wrap="square" lIns="99980" tIns="49986" rIns="99980" bIns="49986" rtlCol="0">
            <a:spAutoFit/>
          </a:bodyPr>
          <a:lstStyle/>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Log in DSS Express Client, Click “</a:t>
            </a:r>
            <a:r>
              <a:rPr lang="en-US" altLang="zh-CN" sz="1400" dirty="0" err="1" smtClean="0">
                <a:latin typeface="Calibri" panose="020F0502020204030204" pitchFamily="34" charset="0"/>
                <a:cs typeface="Calibri" panose="020F0502020204030204" pitchFamily="34" charset="0"/>
              </a:rPr>
              <a:t>Config</a:t>
            </a:r>
            <a:r>
              <a:rPr lang="en-US" altLang="zh-CN" sz="1400" dirty="0" smtClean="0">
                <a:latin typeface="Calibri" panose="020F0502020204030204" pitchFamily="34" charset="0"/>
                <a:cs typeface="Calibri" panose="020F0502020204030204" pitchFamily="34" charset="0"/>
              </a:rPr>
              <a:t>”</a:t>
            </a:r>
            <a:endParaRPr lang="en-US" altLang="zh-CN" sz="1400" dirty="0" smtClean="0">
              <a:latin typeface="Calibri" panose="020F0502020204030204" pitchFamily="34" charset="0"/>
              <a:cs typeface="Calibri" panose="020F0502020204030204" pitchFamily="34" charset="0"/>
              <a:sym typeface="Segoe UI" panose="020B0502040204020203" pitchFamily="34" charset="0"/>
            </a:endParaRP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Select “Storage”</a:t>
            </a:r>
            <a:endParaRPr lang="en-US" altLang="zh-CN" sz="1400" dirty="0">
              <a:latin typeface="Calibri" panose="020F0502020204030204" pitchFamily="34" charset="0"/>
              <a:cs typeface="Calibri" panose="020F0502020204030204" pitchFamily="34" charset="0"/>
              <a:sym typeface="Segoe UI" panose="020B0502040204020203" pitchFamily="34" charset="0"/>
            </a:endParaRPr>
          </a:p>
        </p:txBody>
      </p:sp>
      <p:pic>
        <p:nvPicPr>
          <p:cNvPr id="31" name="图片 30"/>
          <p:cNvPicPr>
            <a:picLocks noChangeAspect="1"/>
          </p:cNvPicPr>
          <p:nvPr/>
        </p:nvPicPr>
        <p:blipFill>
          <a:blip r:embed="rId4"/>
          <a:stretch>
            <a:fillRect/>
          </a:stretch>
        </p:blipFill>
        <p:spPr>
          <a:xfrm>
            <a:off x="8032175" y="3107516"/>
            <a:ext cx="3231160" cy="1364098"/>
          </a:xfrm>
          <a:prstGeom prst="rect">
            <a:avLst/>
          </a:prstGeom>
        </p:spPr>
      </p:pic>
      <p:sp>
        <p:nvSpPr>
          <p:cNvPr id="32" name="流程图: 联系 26"/>
          <p:cNvSpPr/>
          <p:nvPr/>
        </p:nvSpPr>
        <p:spPr bwMode="auto">
          <a:xfrm>
            <a:off x="9888046" y="3504483"/>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Tree>
    <p:extLst>
      <p:ext uri="{BB962C8B-B14F-4D97-AF65-F5344CB8AC3E}">
        <p14:creationId xmlns:p14="http://schemas.microsoft.com/office/powerpoint/2010/main" val="3662572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rPr>
              <a:t>Picture Storage Space</a:t>
            </a:r>
            <a:endParaRPr lang="zh-CN" altLang="en-US" sz="10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pic>
        <p:nvPicPr>
          <p:cNvPr id="53" name="图片 52" descr="C:\Users\44459\AppData\Local\Temp\1582940117(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583" y="2413437"/>
            <a:ext cx="4288812" cy="1665871"/>
          </a:xfrm>
          <a:prstGeom prst="rect">
            <a:avLst/>
          </a:prstGeom>
          <a:noFill/>
          <a:ln>
            <a:noFill/>
          </a:ln>
        </p:spPr>
      </p:pic>
      <p:sp>
        <p:nvSpPr>
          <p:cNvPr id="54" name="下箭头 53"/>
          <p:cNvSpPr/>
          <p:nvPr/>
        </p:nvSpPr>
        <p:spPr bwMode="auto">
          <a:xfrm>
            <a:off x="5266224" y="4172742"/>
            <a:ext cx="285136" cy="356331"/>
          </a:xfrm>
          <a:prstGeom prst="down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pic>
        <p:nvPicPr>
          <p:cNvPr id="55" name="图片 54" descr="C:\Users\44459\AppData\Local\Temp\1582940179(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387" y="4620136"/>
            <a:ext cx="4288812" cy="1547877"/>
          </a:xfrm>
          <a:prstGeom prst="rect">
            <a:avLst/>
          </a:prstGeom>
          <a:noFill/>
          <a:ln>
            <a:noFill/>
          </a:ln>
        </p:spPr>
      </p:pic>
      <p:sp>
        <p:nvSpPr>
          <p:cNvPr id="56" name="流程图: 联系 26"/>
          <p:cNvSpPr/>
          <p:nvPr/>
        </p:nvSpPr>
        <p:spPr bwMode="auto">
          <a:xfrm>
            <a:off x="5342446" y="3449448"/>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57" name="流程图: 联系 26"/>
          <p:cNvSpPr/>
          <p:nvPr/>
        </p:nvSpPr>
        <p:spPr bwMode="auto">
          <a:xfrm>
            <a:off x="5551360" y="4620136"/>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grpSp>
        <p:nvGrpSpPr>
          <p:cNvPr id="58" name="组合 57"/>
          <p:cNvGrpSpPr/>
          <p:nvPr/>
        </p:nvGrpSpPr>
        <p:grpSpPr>
          <a:xfrm>
            <a:off x="7757307" y="2898705"/>
            <a:ext cx="3835739" cy="1910674"/>
            <a:chOff x="7790934" y="3314946"/>
            <a:chExt cx="3835739" cy="1910674"/>
          </a:xfrm>
        </p:grpSpPr>
        <p:sp>
          <p:nvSpPr>
            <p:cNvPr id="59" name="文本框 58"/>
            <p:cNvSpPr txBox="1"/>
            <p:nvPr/>
          </p:nvSpPr>
          <p:spPr bwMode="auto">
            <a:xfrm>
              <a:off x="7790934" y="3314946"/>
              <a:ext cx="3835739" cy="1910674"/>
            </a:xfrm>
            <a:prstGeom prst="rect">
              <a:avLst/>
            </a:prstGeom>
            <a:noFill/>
            <a:ln w="9525">
              <a:noFill/>
              <a:miter lim="800000"/>
              <a:headEnd/>
              <a:tailEnd/>
            </a:ln>
          </p:spPr>
          <p:txBody>
            <a:bodyPr wrap="square" lIns="99980" tIns="49986" rIns="99980" bIns="49986" rtlCol="0">
              <a:spAutoFit/>
            </a:bodyPr>
            <a:lstStyle/>
            <a:p>
              <a:pPr defTabSz="1001649" eaLnBrk="0" hangingPunct="0">
                <a:lnSpc>
                  <a:spcPct val="140000"/>
                </a:lnSpc>
              </a:pPr>
              <a:r>
                <a:rPr lang="en-US" altLang="zh-CN" sz="1200" dirty="0" smtClean="0">
                  <a:latin typeface="Calibri" panose="020F0502020204030204" pitchFamily="34" charset="0"/>
                  <a:cs typeface="Calibri" panose="020F0502020204030204" pitchFamily="34" charset="0"/>
                  <a:sym typeface="Segoe UI" panose="020B0502040204020203" pitchFamily="34" charset="0"/>
                </a:rPr>
                <a:t>3. Choose the local Disk you want to storage the pictures, then click </a:t>
              </a:r>
            </a:p>
            <a:p>
              <a:pPr defTabSz="1001649" eaLnBrk="0" hangingPunct="0">
                <a:lnSpc>
                  <a:spcPct val="140000"/>
                </a:lnSpc>
              </a:pPr>
              <a:r>
                <a:rPr lang="en-US" altLang="zh-CN" sz="1200" dirty="0" smtClean="0">
                  <a:latin typeface="Calibri" panose="020F0502020204030204" pitchFamily="34" charset="0"/>
                  <a:cs typeface="Calibri" panose="020F0502020204030204" pitchFamily="34" charset="0"/>
                  <a:sym typeface="Segoe UI" panose="020B0502040204020203" pitchFamily="34" charset="0"/>
                </a:rPr>
                <a:t>4. Set the storage space, then select “General Picture”, Click         </a:t>
              </a:r>
              <a:r>
                <a:rPr lang="en-US" altLang="zh-CN" sz="1200" dirty="0" smtClean="0">
                  <a:solidFill>
                    <a:srgbClr val="FF0000"/>
                  </a:solidFill>
                  <a:latin typeface="Calibri" panose="020F0502020204030204" pitchFamily="34" charset="0"/>
                  <a:cs typeface="Calibri" panose="020F0502020204030204" pitchFamily="34" charset="0"/>
                  <a:sym typeface="Segoe UI" panose="020B0502040204020203" pitchFamily="34" charset="0"/>
                </a:rPr>
                <a:t>( If there is no NVR, you have to set the “video” &amp; “General Picture” storage on Express. If there is NVR, you only set the “General Picture” storage on Express, then the NVR store the video</a:t>
              </a:r>
              <a:r>
                <a:rPr lang="zh-CN" altLang="en-US" sz="1200" dirty="0" smtClean="0">
                  <a:solidFill>
                    <a:srgbClr val="FF0000"/>
                  </a:solidFill>
                  <a:latin typeface="Calibri" panose="020F0502020204030204" pitchFamily="34" charset="0"/>
                  <a:cs typeface="Calibri" panose="020F0502020204030204" pitchFamily="34" charset="0"/>
                  <a:sym typeface="Segoe UI" panose="020B0502040204020203" pitchFamily="34" charset="0"/>
                </a:rPr>
                <a:t>）</a:t>
              </a:r>
              <a:endParaRPr lang="en-US" altLang="zh-CN" sz="1200" dirty="0">
                <a:solidFill>
                  <a:srgbClr val="FF0000"/>
                </a:solidFill>
                <a:latin typeface="Calibri" panose="020F0502020204030204" pitchFamily="34" charset="0"/>
                <a:cs typeface="Calibri" panose="020F0502020204030204" pitchFamily="34" charset="0"/>
                <a:sym typeface="Segoe UI" panose="020B0502040204020203" pitchFamily="34" charset="0"/>
              </a:endParaRPr>
            </a:p>
          </p:txBody>
        </p:sp>
        <p:pic>
          <p:nvPicPr>
            <p:cNvPr id="60" name="图片 59"/>
            <p:cNvPicPr>
              <a:picLocks noChangeAspect="1"/>
            </p:cNvPicPr>
            <p:nvPr/>
          </p:nvPicPr>
          <p:blipFill>
            <a:blip r:embed="rId5"/>
            <a:stretch>
              <a:fillRect/>
            </a:stretch>
          </p:blipFill>
          <p:spPr>
            <a:xfrm>
              <a:off x="9159468" y="3631644"/>
              <a:ext cx="275399" cy="298349"/>
            </a:xfrm>
            <a:prstGeom prst="rect">
              <a:avLst/>
            </a:prstGeom>
          </p:spPr>
        </p:pic>
        <p:pic>
          <p:nvPicPr>
            <p:cNvPr id="61" name="图片 60"/>
            <p:cNvPicPr>
              <a:picLocks noChangeAspect="1"/>
            </p:cNvPicPr>
            <p:nvPr/>
          </p:nvPicPr>
          <p:blipFill>
            <a:blip r:embed="rId6"/>
            <a:stretch>
              <a:fillRect/>
            </a:stretch>
          </p:blipFill>
          <p:spPr>
            <a:xfrm>
              <a:off x="8228496" y="4160390"/>
              <a:ext cx="205758" cy="190517"/>
            </a:xfrm>
            <a:prstGeom prst="rect">
              <a:avLst/>
            </a:prstGeom>
          </p:spPr>
        </p:pic>
      </p:grpSp>
      <p:pic>
        <p:nvPicPr>
          <p:cNvPr id="62" name="图片 736"/>
          <p:cNvPicPr>
            <a:picLocks noChangeAspect="1" noChangeArrowheads="1"/>
          </p:cNvPicPr>
          <p:nvPr/>
        </p:nvPicPr>
        <p:blipFill>
          <a:blip r:embed="rId7" cstate="print">
            <a:extLst>
              <a:ext uri="{28A0092B-C50C-407E-A947-70E740481C1C}">
                <a14:useLocalDpi xmlns:a14="http://schemas.microsoft.com/office/drawing/2010/main" val="0"/>
              </a:ext>
            </a:extLst>
          </a:blip>
          <a:srcRect l="14166"/>
          <a:stretch>
            <a:fillRect/>
          </a:stretch>
        </p:blipFill>
        <p:spPr bwMode="auto">
          <a:xfrm>
            <a:off x="7786474" y="5181600"/>
            <a:ext cx="3625007" cy="9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652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63" name="右箭头 62"/>
          <p:cNvSpPr/>
          <p:nvPr/>
        </p:nvSpPr>
        <p:spPr bwMode="auto">
          <a:xfrm>
            <a:off x="6998718" y="3644284"/>
            <a:ext cx="516253" cy="348434"/>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grpSp>
        <p:nvGrpSpPr>
          <p:cNvPr id="64" name="组合 63"/>
          <p:cNvGrpSpPr/>
          <p:nvPr/>
        </p:nvGrpSpPr>
        <p:grpSpPr>
          <a:xfrm>
            <a:off x="2979880" y="2330307"/>
            <a:ext cx="3861445" cy="2851149"/>
            <a:chOff x="2955915" y="2112058"/>
            <a:chExt cx="3861445" cy="2851149"/>
          </a:xfrm>
        </p:grpSpPr>
        <p:pic>
          <p:nvPicPr>
            <p:cNvPr id="65" name="图片 64"/>
            <p:cNvPicPr>
              <a:picLocks noChangeAspect="1"/>
            </p:cNvPicPr>
            <p:nvPr/>
          </p:nvPicPr>
          <p:blipFill>
            <a:blip r:embed="rId3"/>
            <a:stretch>
              <a:fillRect/>
            </a:stretch>
          </p:blipFill>
          <p:spPr>
            <a:xfrm>
              <a:off x="3164829" y="2112058"/>
              <a:ext cx="3652531" cy="2844571"/>
            </a:xfrm>
            <a:prstGeom prst="rect">
              <a:avLst/>
            </a:prstGeom>
          </p:spPr>
        </p:pic>
        <p:sp>
          <p:nvSpPr>
            <p:cNvPr id="66" name="矩形 65"/>
            <p:cNvSpPr/>
            <p:nvPr/>
          </p:nvSpPr>
          <p:spPr>
            <a:xfrm>
              <a:off x="3164829" y="4713840"/>
              <a:ext cx="515631" cy="24936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7" name="流程图: 联系 26"/>
            <p:cNvSpPr/>
            <p:nvPr/>
          </p:nvSpPr>
          <p:spPr bwMode="auto">
            <a:xfrm>
              <a:off x="2955915" y="4613625"/>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grpSp>
      <p:sp>
        <p:nvSpPr>
          <p:cNvPr id="76" name="文本框 75"/>
          <p:cNvSpPr txBox="1"/>
          <p:nvPr/>
        </p:nvSpPr>
        <p:spPr bwMode="auto">
          <a:xfrm>
            <a:off x="3191803" y="5291175"/>
            <a:ext cx="8057223" cy="1135078"/>
          </a:xfrm>
          <a:prstGeom prst="rect">
            <a:avLst/>
          </a:prstGeom>
          <a:noFill/>
          <a:ln w="9525">
            <a:noFill/>
            <a:miter lim="800000"/>
            <a:headEnd/>
            <a:tailEnd/>
          </a:ln>
        </p:spPr>
        <p:txBody>
          <a:bodyPr wrap="square" lIns="99980" tIns="49986" rIns="99980" bIns="49986" rtlCol="0">
            <a:spAutoFit/>
          </a:bodyPr>
          <a:lstStyle/>
          <a:p>
            <a:pPr marL="342900" indent="-342900" defTabSz="1001649" eaLnBrk="0" hangingPunct="0">
              <a:lnSpc>
                <a:spcPct val="140000"/>
              </a:lnSpc>
              <a:buFontTx/>
              <a:buAutoNum type="arabicPeriod"/>
            </a:pPr>
            <a:r>
              <a:rPr lang="en-US" altLang="zh-CN" sz="1200" dirty="0" smtClean="0">
                <a:latin typeface="+mn-ea"/>
                <a:cs typeface="Arial" pitchFamily="34" charset="0"/>
              </a:rPr>
              <a:t>Log in DSS Express Client, Click “Device”</a:t>
            </a:r>
            <a:endParaRPr lang="en-US" altLang="zh-CN" sz="1200" dirty="0" smtClean="0">
              <a:latin typeface="+mn-ea"/>
              <a:sym typeface="Segoe UI" panose="020B0502040204020203" pitchFamily="34" charset="0"/>
            </a:endParaRPr>
          </a:p>
          <a:p>
            <a:pPr marL="342900" indent="-342900" defTabSz="1001649" eaLnBrk="0" hangingPunct="0">
              <a:lnSpc>
                <a:spcPct val="140000"/>
              </a:lnSpc>
              <a:buFontTx/>
              <a:buAutoNum type="arabicPeriod"/>
            </a:pPr>
            <a:r>
              <a:rPr lang="en-US" altLang="zh-CN" sz="1200" dirty="0" smtClean="0">
                <a:latin typeface="+mn-ea"/>
                <a:sym typeface="Segoe UI" panose="020B0502040204020203" pitchFamily="34" charset="0"/>
              </a:rPr>
              <a:t>Click “Add”</a:t>
            </a:r>
          </a:p>
          <a:p>
            <a:pPr marL="342900" indent="-342900" defTabSz="1001649" eaLnBrk="0" hangingPunct="0">
              <a:lnSpc>
                <a:spcPct val="140000"/>
              </a:lnSpc>
              <a:buFontTx/>
              <a:buAutoNum type="arabicPeriod"/>
            </a:pPr>
            <a:r>
              <a:rPr lang="en-US" altLang="zh-CN" sz="1200" dirty="0" smtClean="0">
                <a:latin typeface="+mn-ea"/>
                <a:sym typeface="Segoe UI" panose="020B0502040204020203" pitchFamily="34" charset="0"/>
              </a:rPr>
              <a:t>Input the face recognition terminal IP, user name , password, select the device category as “Access Control” , then click “Add”.</a:t>
            </a:r>
            <a:endParaRPr lang="en-US" altLang="zh-CN" sz="1200" dirty="0">
              <a:latin typeface="+mn-ea"/>
              <a:sym typeface="Segoe UI" panose="020B0502040204020203" pitchFamily="34" charset="0"/>
            </a:endParaRPr>
          </a:p>
        </p:txBody>
      </p:sp>
      <p:pic>
        <p:nvPicPr>
          <p:cNvPr id="2" name="图片 1"/>
          <p:cNvPicPr>
            <a:picLocks noChangeAspect="1"/>
          </p:cNvPicPr>
          <p:nvPr/>
        </p:nvPicPr>
        <p:blipFill>
          <a:blip r:embed="rId4"/>
          <a:stretch>
            <a:fillRect/>
          </a:stretch>
        </p:blipFill>
        <p:spPr>
          <a:xfrm>
            <a:off x="7672364" y="2829204"/>
            <a:ext cx="3576662" cy="2039009"/>
          </a:xfrm>
          <a:prstGeom prst="rect">
            <a:avLst/>
          </a:prstGeom>
        </p:spPr>
      </p:pic>
      <p:sp>
        <p:nvSpPr>
          <p:cNvPr id="77" name="矩形 76"/>
          <p:cNvSpPr/>
          <p:nvPr/>
        </p:nvSpPr>
        <p:spPr>
          <a:xfrm>
            <a:off x="7989845" y="2824493"/>
            <a:ext cx="196575" cy="11428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78" name="矩形 77"/>
          <p:cNvSpPr/>
          <p:nvPr/>
        </p:nvSpPr>
        <p:spPr>
          <a:xfrm>
            <a:off x="8947102" y="3443686"/>
            <a:ext cx="1040178" cy="119943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79" name="流程图: 联系 26"/>
          <p:cNvSpPr/>
          <p:nvPr/>
        </p:nvSpPr>
        <p:spPr bwMode="auto">
          <a:xfrm>
            <a:off x="7879218" y="2607699"/>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80" name="流程图: 联系 26"/>
          <p:cNvSpPr/>
          <p:nvPr/>
        </p:nvSpPr>
        <p:spPr bwMode="auto">
          <a:xfrm>
            <a:off x="8699537" y="3943188"/>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Tree>
    <p:extLst>
      <p:ext uri="{BB962C8B-B14F-4D97-AF65-F5344CB8AC3E}">
        <p14:creationId xmlns:p14="http://schemas.microsoft.com/office/powerpoint/2010/main" val="2003678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3" name="矩形 2"/>
          <p:cNvSpPr/>
          <p:nvPr/>
        </p:nvSpPr>
        <p:spPr>
          <a:xfrm>
            <a:off x="3267075" y="5130541"/>
            <a:ext cx="7620000" cy="1298817"/>
          </a:xfrm>
          <a:prstGeom prst="rect">
            <a:avLst/>
          </a:prstGeom>
        </p:spPr>
        <p:txBody>
          <a:bodyPr wrap="square">
            <a:spAutoFit/>
          </a:bodyPr>
          <a:lstStyle/>
          <a:p>
            <a:pPr marL="342900" indent="-342900" defTabSz="1001649" eaLnBrk="0" hangingPunct="0">
              <a:lnSpc>
                <a:spcPct val="140000"/>
              </a:lnSpc>
              <a:buFontTx/>
              <a:buAutoNum type="arabicPeriod"/>
            </a:pPr>
            <a:r>
              <a:rPr lang="en-US" altLang="zh-CN" sz="1400" dirty="0">
                <a:latin typeface="Calibri" panose="020F0502020204030204" pitchFamily="34" charset="0"/>
                <a:cs typeface="Calibri" panose="020F0502020204030204" pitchFamily="34" charset="0"/>
              </a:rPr>
              <a:t>Select the </a:t>
            </a:r>
            <a:r>
              <a:rPr lang="en-US" altLang="zh-CN" sz="1400" dirty="0" smtClean="0">
                <a:latin typeface="Calibri" panose="020F0502020204030204" pitchFamily="34" charset="0"/>
                <a:cs typeface="Calibri" panose="020F0502020204030204" pitchFamily="34" charset="0"/>
              </a:rPr>
              <a:t>Face Recognition Terminal you </a:t>
            </a:r>
            <a:r>
              <a:rPr lang="en-US" altLang="zh-CN" sz="1400" dirty="0">
                <a:latin typeface="Calibri" panose="020F0502020204030204" pitchFamily="34" charset="0"/>
                <a:cs typeface="Calibri" panose="020F0502020204030204" pitchFamily="34" charset="0"/>
              </a:rPr>
              <a:t>want to edit, click        .</a:t>
            </a:r>
            <a:endParaRPr lang="en-US" altLang="zh-CN" sz="1400" dirty="0">
              <a:latin typeface="Calibri" panose="020F0502020204030204" pitchFamily="34" charset="0"/>
              <a:cs typeface="Calibri" panose="020F0502020204030204" pitchFamily="34" charset="0"/>
              <a:sym typeface="Segoe UI" panose="020B0502040204020203" pitchFamily="34" charset="0"/>
            </a:endParaRPr>
          </a:p>
          <a:p>
            <a:pPr marL="342900" indent="-342900" defTabSz="1001649" eaLnBrk="0" hangingPunct="0">
              <a:lnSpc>
                <a:spcPct val="140000"/>
              </a:lnSpc>
              <a:buFontTx/>
              <a:buAutoNum type="arabicPeriod"/>
            </a:pPr>
            <a:r>
              <a:rPr lang="en-US" altLang="zh-CN" sz="1400" dirty="0">
                <a:latin typeface="Calibri" panose="020F0502020204030204" pitchFamily="34" charset="0"/>
                <a:cs typeface="Calibri" panose="020F0502020204030204" pitchFamily="34" charset="0"/>
                <a:sym typeface="Segoe UI" panose="020B0502040204020203" pitchFamily="34" charset="0"/>
              </a:rPr>
              <a:t>Select “Video Channel”</a:t>
            </a:r>
          </a:p>
          <a:p>
            <a:pPr marL="342900" indent="-342900" defTabSz="1001649" eaLnBrk="0" hangingPunct="0">
              <a:lnSpc>
                <a:spcPct val="140000"/>
              </a:lnSpc>
              <a:buFontTx/>
              <a:buAutoNum type="arabicPeriod"/>
            </a:pPr>
            <a:r>
              <a:rPr lang="en-US" altLang="zh-CN" sz="1400" dirty="0">
                <a:latin typeface="Calibri" panose="020F0502020204030204" pitchFamily="34" charset="0"/>
                <a:cs typeface="Calibri" panose="020F0502020204030204" pitchFamily="34" charset="0"/>
              </a:rPr>
              <a:t>Modify the value in the </a:t>
            </a:r>
            <a:r>
              <a:rPr lang="en-US" altLang="zh-CN" sz="1400" b="1" dirty="0">
                <a:latin typeface="Calibri" panose="020F0502020204030204" pitchFamily="34" charset="0"/>
                <a:cs typeface="Calibri" panose="020F0502020204030204" pitchFamily="34" charset="0"/>
              </a:rPr>
              <a:t>Channel Number</a:t>
            </a:r>
            <a:r>
              <a:rPr lang="en-US" altLang="zh-CN" sz="1400" dirty="0">
                <a:latin typeface="Calibri" panose="020F0502020204030204" pitchFamily="34" charset="0"/>
                <a:cs typeface="Calibri" panose="020F0502020204030204" pitchFamily="34" charset="0"/>
              </a:rPr>
              <a:t> box from 0 to </a:t>
            </a:r>
            <a:r>
              <a:rPr lang="en-US" altLang="zh-CN" sz="1400" dirty="0" smtClean="0">
                <a:latin typeface="Calibri" panose="020F0502020204030204" pitchFamily="34" charset="0"/>
                <a:cs typeface="Calibri" panose="020F0502020204030204" pitchFamily="34" charset="0"/>
              </a:rPr>
              <a:t>1</a:t>
            </a:r>
            <a:r>
              <a:rPr lang="zh-CN" altLang="en-US" sz="1400" dirty="0" smtClean="0">
                <a:latin typeface="Calibri" panose="020F0502020204030204" pitchFamily="34" charset="0"/>
                <a:cs typeface="Calibri" panose="020F0502020204030204" pitchFamily="34" charset="0"/>
              </a:rPr>
              <a:t>，</a:t>
            </a:r>
            <a:r>
              <a:rPr lang="en-US" altLang="zh-CN" sz="1400" dirty="0" smtClean="0">
                <a:latin typeface="Calibri" panose="020F0502020204030204" pitchFamily="34" charset="0"/>
                <a:cs typeface="Calibri" panose="020F0502020204030204" pitchFamily="34" charset="0"/>
              </a:rPr>
              <a:t>set the features as </a:t>
            </a:r>
            <a:r>
              <a:rPr lang="en-US" altLang="zh-CN" sz="1400" dirty="0" smtClean="0">
                <a:solidFill>
                  <a:srgbClr val="FF0000"/>
                </a:solidFill>
                <a:latin typeface="Calibri" panose="020F0502020204030204" pitchFamily="34" charset="0"/>
                <a:cs typeface="Calibri" panose="020F0502020204030204" pitchFamily="34" charset="0"/>
              </a:rPr>
              <a:t>“IVS Alarm</a:t>
            </a:r>
            <a:r>
              <a:rPr lang="zh-CN" altLang="en-US" sz="1400" dirty="0" smtClean="0">
                <a:solidFill>
                  <a:srgbClr val="FF0000"/>
                </a:solidFill>
                <a:latin typeface="Calibri" panose="020F0502020204030204" pitchFamily="34" charset="0"/>
                <a:cs typeface="Calibri" panose="020F0502020204030204" pitchFamily="34" charset="0"/>
              </a:rPr>
              <a:t>”</a:t>
            </a:r>
            <a:endParaRPr lang="en-US" altLang="zh-CN" sz="1400" dirty="0" smtClean="0">
              <a:solidFill>
                <a:srgbClr val="FF0000"/>
              </a:solidFill>
              <a:latin typeface="Calibri" panose="020F0502020204030204" pitchFamily="34" charset="0"/>
              <a:cs typeface="Calibri" panose="020F0502020204030204" pitchFamily="34" charset="0"/>
            </a:endParaRP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Click </a:t>
            </a:r>
            <a:r>
              <a:rPr lang="en-US" altLang="zh-CN" sz="1400" dirty="0">
                <a:latin typeface="Calibri" panose="020F0502020204030204" pitchFamily="34" charset="0"/>
                <a:cs typeface="Calibri" panose="020F0502020204030204" pitchFamily="34" charset="0"/>
              </a:rPr>
              <a:t>“OK”</a:t>
            </a:r>
          </a:p>
        </p:txBody>
      </p:sp>
      <p:pic>
        <p:nvPicPr>
          <p:cNvPr id="4" name="图片 3"/>
          <p:cNvPicPr>
            <a:picLocks noChangeAspect="1"/>
          </p:cNvPicPr>
          <p:nvPr/>
        </p:nvPicPr>
        <p:blipFill>
          <a:blip r:embed="rId3"/>
          <a:stretch>
            <a:fillRect/>
          </a:stretch>
        </p:blipFill>
        <p:spPr>
          <a:xfrm>
            <a:off x="8027661" y="5186534"/>
            <a:ext cx="190517" cy="228620"/>
          </a:xfrm>
          <a:prstGeom prst="rect">
            <a:avLst/>
          </a:prstGeom>
        </p:spPr>
      </p:pic>
      <p:grpSp>
        <p:nvGrpSpPr>
          <p:cNvPr id="5" name="组合 4"/>
          <p:cNvGrpSpPr/>
          <p:nvPr/>
        </p:nvGrpSpPr>
        <p:grpSpPr>
          <a:xfrm>
            <a:off x="4042183" y="2291613"/>
            <a:ext cx="5739114" cy="2834218"/>
            <a:chOff x="4042183" y="2291613"/>
            <a:chExt cx="5739114" cy="2834218"/>
          </a:xfrm>
        </p:grpSpPr>
        <p:pic>
          <p:nvPicPr>
            <p:cNvPr id="2" name="图片 1"/>
            <p:cNvPicPr>
              <a:picLocks noChangeAspect="1"/>
            </p:cNvPicPr>
            <p:nvPr/>
          </p:nvPicPr>
          <p:blipFill>
            <a:blip r:embed="rId4"/>
            <a:stretch>
              <a:fillRect/>
            </a:stretch>
          </p:blipFill>
          <p:spPr>
            <a:xfrm>
              <a:off x="4042183" y="2291613"/>
              <a:ext cx="5739114" cy="2834218"/>
            </a:xfrm>
            <a:prstGeom prst="rect">
              <a:avLst/>
            </a:prstGeom>
          </p:spPr>
        </p:pic>
        <p:sp>
          <p:nvSpPr>
            <p:cNvPr id="53" name="矩形 52"/>
            <p:cNvSpPr/>
            <p:nvPr/>
          </p:nvSpPr>
          <p:spPr>
            <a:xfrm>
              <a:off x="9491979" y="2722879"/>
              <a:ext cx="91441" cy="11684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4" name="矩形 53"/>
            <p:cNvSpPr/>
            <p:nvPr/>
          </p:nvSpPr>
          <p:spPr>
            <a:xfrm>
              <a:off x="5722619" y="2865851"/>
              <a:ext cx="1043941" cy="12118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5" name="矩形 54"/>
            <p:cNvSpPr/>
            <p:nvPr/>
          </p:nvSpPr>
          <p:spPr>
            <a:xfrm>
              <a:off x="5013959" y="2987040"/>
              <a:ext cx="665481" cy="177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6" name="矩形 55"/>
            <p:cNvSpPr/>
            <p:nvPr/>
          </p:nvSpPr>
          <p:spPr>
            <a:xfrm>
              <a:off x="6766561" y="3057790"/>
              <a:ext cx="477520" cy="24420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7" name="矩形 56"/>
            <p:cNvSpPr/>
            <p:nvPr/>
          </p:nvSpPr>
          <p:spPr>
            <a:xfrm>
              <a:off x="7810499" y="4760695"/>
              <a:ext cx="257175" cy="9324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8" name="流程图: 联系 26"/>
            <p:cNvSpPr/>
            <p:nvPr/>
          </p:nvSpPr>
          <p:spPr bwMode="auto">
            <a:xfrm>
              <a:off x="9283065" y="2783814"/>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sp>
          <p:nvSpPr>
            <p:cNvPr id="59" name="流程图: 联系 26"/>
            <p:cNvSpPr/>
            <p:nvPr/>
          </p:nvSpPr>
          <p:spPr bwMode="auto">
            <a:xfrm>
              <a:off x="4761866" y="3037840"/>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60" name="流程图: 联系 26"/>
            <p:cNvSpPr/>
            <p:nvPr/>
          </p:nvSpPr>
          <p:spPr bwMode="auto">
            <a:xfrm>
              <a:off x="6766560" y="2687867"/>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61" name="流程图: 联系 26"/>
            <p:cNvSpPr/>
            <p:nvPr/>
          </p:nvSpPr>
          <p:spPr bwMode="auto">
            <a:xfrm>
              <a:off x="7585526" y="4660480"/>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grpSp>
    </p:spTree>
    <p:extLst>
      <p:ext uri="{BB962C8B-B14F-4D97-AF65-F5344CB8AC3E}">
        <p14:creationId xmlns:p14="http://schemas.microsoft.com/office/powerpoint/2010/main" val="2545267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People </a:t>
            </a:r>
            <a:r>
              <a:rPr lang="en-US" altLang="zh-CN" sz="1400" dirty="0" smtClean="0">
                <a:solidFill>
                  <a:schemeClr val="bg1"/>
                </a:solidFill>
                <a:latin typeface="Calibri" panose="020F0502020204030204" pitchFamily="34" charset="0"/>
                <a:cs typeface="Calibri" panose="020F0502020204030204" pitchFamily="34" charset="0"/>
              </a:rPr>
              <a:t>Info.</a:t>
            </a:r>
            <a:endParaRPr lang="zh-CN" altLang="en-US" sz="8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grpSp>
        <p:nvGrpSpPr>
          <p:cNvPr id="12" name="组合 11"/>
          <p:cNvGrpSpPr/>
          <p:nvPr/>
        </p:nvGrpSpPr>
        <p:grpSpPr>
          <a:xfrm>
            <a:off x="4683501" y="2192977"/>
            <a:ext cx="4889250" cy="2690345"/>
            <a:chOff x="4683501" y="2192977"/>
            <a:chExt cx="4889250" cy="2690345"/>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501" y="2309958"/>
              <a:ext cx="4889250" cy="257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矩形 61"/>
            <p:cNvSpPr/>
            <p:nvPr/>
          </p:nvSpPr>
          <p:spPr>
            <a:xfrm>
              <a:off x="7128126" y="2357119"/>
              <a:ext cx="832233" cy="12192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3" name="矩形 62"/>
            <p:cNvSpPr/>
            <p:nvPr/>
          </p:nvSpPr>
          <p:spPr>
            <a:xfrm>
              <a:off x="7544242" y="2554606"/>
              <a:ext cx="416117" cy="15520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6" name="矩形 65"/>
            <p:cNvSpPr/>
            <p:nvPr/>
          </p:nvSpPr>
          <p:spPr>
            <a:xfrm>
              <a:off x="6614602" y="3175059"/>
              <a:ext cx="616778" cy="15520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7" name="矩形 66"/>
            <p:cNvSpPr/>
            <p:nvPr/>
          </p:nvSpPr>
          <p:spPr>
            <a:xfrm>
              <a:off x="8576752" y="4622859"/>
              <a:ext cx="308168" cy="10154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8" name="流程图: 联系 26"/>
            <p:cNvSpPr/>
            <p:nvPr/>
          </p:nvSpPr>
          <p:spPr bwMode="auto">
            <a:xfrm>
              <a:off x="7925834" y="2192977"/>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sp>
          <p:nvSpPr>
            <p:cNvPr id="71" name="流程图: 联系 26"/>
            <p:cNvSpPr/>
            <p:nvPr/>
          </p:nvSpPr>
          <p:spPr bwMode="auto">
            <a:xfrm>
              <a:off x="8377424" y="4473200"/>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sp>
          <p:nvSpPr>
            <p:cNvPr id="72" name="流程图: 联系 26"/>
            <p:cNvSpPr/>
            <p:nvPr/>
          </p:nvSpPr>
          <p:spPr bwMode="auto">
            <a:xfrm>
              <a:off x="7231380" y="3292704"/>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grpSp>
      <p:sp>
        <p:nvSpPr>
          <p:cNvPr id="74" name="矩形 73"/>
          <p:cNvSpPr/>
          <p:nvPr/>
        </p:nvSpPr>
        <p:spPr>
          <a:xfrm>
            <a:off x="3267074" y="5130541"/>
            <a:ext cx="7961757" cy="997196"/>
          </a:xfrm>
          <a:prstGeom prst="rect">
            <a:avLst/>
          </a:prstGeom>
        </p:spPr>
        <p:txBody>
          <a:bodyPr wrap="square">
            <a:spAutoFit/>
          </a:bodyPr>
          <a:lstStyle/>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Select </a:t>
            </a:r>
            <a:r>
              <a:rPr lang="en-US" altLang="zh-CN" sz="1400" b="1" dirty="0">
                <a:latin typeface="Calibri" panose="020F0502020204030204" pitchFamily="34" charset="0"/>
                <a:cs typeface="Calibri" panose="020F0502020204030204" pitchFamily="34" charset="0"/>
              </a:rPr>
              <a:t>Personnel </a:t>
            </a:r>
            <a:r>
              <a:rPr lang="en-US" altLang="zh-CN" sz="1400" b="1" dirty="0" smtClean="0">
                <a:latin typeface="Calibri" panose="020F0502020204030204" pitchFamily="34" charset="0"/>
                <a:cs typeface="Calibri" panose="020F0502020204030204" pitchFamily="34" charset="0"/>
              </a:rPr>
              <a:t>Management, </a:t>
            </a:r>
            <a:r>
              <a:rPr lang="en-US" altLang="zh-CN" sz="1400" dirty="0" smtClean="0">
                <a:latin typeface="Calibri" panose="020F0502020204030204" pitchFamily="34" charset="0"/>
                <a:cs typeface="Calibri" panose="020F0502020204030204" pitchFamily="34" charset="0"/>
              </a:rPr>
              <a:t>click       </a:t>
            </a:r>
            <a:r>
              <a:rPr lang="en-US" altLang="zh-CN" sz="1400" b="1" dirty="0" smtClean="0">
                <a:latin typeface="Calibri" panose="020F0502020204030204" pitchFamily="34" charset="0"/>
                <a:cs typeface="Calibri" panose="020F0502020204030204" pitchFamily="34" charset="0"/>
              </a:rPr>
              <a:t>              &gt;</a:t>
            </a:r>
            <a:r>
              <a:rPr lang="en-US" altLang="zh-CN" sz="1400" b="1" dirty="0">
                <a:latin typeface="Calibri" panose="020F0502020204030204" pitchFamily="34" charset="0"/>
                <a:cs typeface="Calibri" panose="020F0502020204030204" pitchFamily="34" charset="0"/>
              </a:rPr>
              <a:t>Template </a:t>
            </a:r>
            <a:r>
              <a:rPr lang="en-US" altLang="zh-CN" sz="1400" b="1" dirty="0" smtClean="0">
                <a:latin typeface="Calibri" panose="020F0502020204030204" pitchFamily="34" charset="0"/>
                <a:cs typeface="Calibri" panose="020F0502020204030204" pitchFamily="34" charset="0"/>
              </a:rPr>
              <a:t>Download,</a:t>
            </a:r>
            <a:r>
              <a:rPr lang="en-US" altLang="zh-CN" sz="1400" dirty="0">
                <a:latin typeface="Calibri" panose="020F0502020204030204" pitchFamily="34" charset="0"/>
                <a:cs typeface="Calibri" panose="020F0502020204030204" pitchFamily="34" charset="0"/>
              </a:rPr>
              <a:t> and then save the template locally.</a:t>
            </a:r>
            <a:r>
              <a:rPr lang="en-US" altLang="zh-CN" sz="1400" b="1" dirty="0" smtClean="0">
                <a:latin typeface="Calibri" panose="020F0502020204030204" pitchFamily="34" charset="0"/>
                <a:cs typeface="Calibri" panose="020F0502020204030204" pitchFamily="34" charset="0"/>
              </a:rPr>
              <a:t> </a:t>
            </a:r>
          </a:p>
          <a:p>
            <a:pPr marL="342900" indent="-342900" defTabSz="1001649" eaLnBrk="0" hangingPunct="0">
              <a:lnSpc>
                <a:spcPct val="140000"/>
              </a:lnSpc>
              <a:buFontTx/>
              <a:buAutoNum type="arabicPeriod"/>
            </a:pPr>
            <a:r>
              <a:rPr lang="en-US" altLang="zh-CN" sz="1400" dirty="0" smtClean="0">
                <a:latin typeface="Calibri" panose="020F0502020204030204" pitchFamily="34" charset="0"/>
                <a:cs typeface="Calibri" panose="020F0502020204030204" pitchFamily="34" charset="0"/>
              </a:rPr>
              <a:t>Click OK.</a:t>
            </a:r>
            <a:endParaRPr lang="en-US" altLang="zh-CN" sz="1400" dirty="0">
              <a:latin typeface="Calibri" panose="020F0502020204030204" pitchFamily="34" charset="0"/>
              <a:cs typeface="Calibri" panose="020F0502020204030204" pitchFamily="34" charset="0"/>
            </a:endParaRPr>
          </a:p>
        </p:txBody>
      </p:sp>
      <p:pic>
        <p:nvPicPr>
          <p:cNvPr id="51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231" y="5198928"/>
            <a:ext cx="7032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5357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People </a:t>
            </a:r>
            <a:r>
              <a:rPr lang="en-US" altLang="zh-CN" sz="1400" dirty="0" smtClean="0">
                <a:solidFill>
                  <a:schemeClr val="bg1"/>
                </a:solidFill>
                <a:latin typeface="Calibri" panose="020F0502020204030204" pitchFamily="34" charset="0"/>
                <a:cs typeface="Calibri" panose="020F0502020204030204" pitchFamily="34" charset="0"/>
              </a:rPr>
              <a:t>Info.</a:t>
            </a:r>
            <a:endParaRPr lang="zh-CN" altLang="en-US" sz="8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pic>
        <p:nvPicPr>
          <p:cNvPr id="2" name="图片 1"/>
          <p:cNvPicPr>
            <a:picLocks noChangeAspect="1"/>
          </p:cNvPicPr>
          <p:nvPr/>
        </p:nvPicPr>
        <p:blipFill>
          <a:blip r:embed="rId3"/>
          <a:stretch>
            <a:fillRect/>
          </a:stretch>
        </p:blipFill>
        <p:spPr>
          <a:xfrm>
            <a:off x="3990257" y="2339323"/>
            <a:ext cx="6325160" cy="2944278"/>
          </a:xfrm>
          <a:prstGeom prst="rect">
            <a:avLst/>
          </a:prstGeom>
        </p:spPr>
      </p:pic>
      <p:sp>
        <p:nvSpPr>
          <p:cNvPr id="3" name="矩形 2"/>
          <p:cNvSpPr/>
          <p:nvPr/>
        </p:nvSpPr>
        <p:spPr>
          <a:xfrm>
            <a:off x="3354706" y="5432834"/>
            <a:ext cx="7808594" cy="932563"/>
          </a:xfrm>
          <a:prstGeom prst="rect">
            <a:avLst/>
          </a:prstGeom>
        </p:spPr>
        <p:txBody>
          <a:bodyPr wrap="square">
            <a:spAutoFit/>
          </a:bodyPr>
          <a:lstStyle/>
          <a:p>
            <a:pPr marL="342900" indent="-342900">
              <a:lnSpc>
                <a:spcPct val="130000"/>
              </a:lnSpc>
              <a:buAutoNum type="arabicPeriod" startAt="3"/>
            </a:pP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Unzip </a:t>
            </a:r>
            <a:r>
              <a:rPr lang="en-US" altLang="zh-CN" sz="1400" kern="100" dirty="0">
                <a:latin typeface="Calibri" panose="020F0502020204030204" pitchFamily="34" charset="0"/>
                <a:ea typeface="Arial" panose="020B0604020202020204" pitchFamily="34" charset="0"/>
                <a:cs typeface="Calibri" panose="020F0502020204030204" pitchFamily="34" charset="0"/>
              </a:rPr>
              <a:t>the template, provide the face images, name them, and then fill people info in the template. When filling the template, </a:t>
            </a:r>
            <a:r>
              <a:rPr lang="en-US" altLang="zh-CN" sz="1400" kern="100" dirty="0" err="1" smtClean="0">
                <a:latin typeface="Calibri" panose="020F0502020204030204" pitchFamily="34" charset="0"/>
                <a:ea typeface="Arial" panose="020B0604020202020204" pitchFamily="34" charset="0"/>
                <a:cs typeface="Calibri" panose="020F0502020204030204" pitchFamily="34" charset="0"/>
              </a:rPr>
              <a:t>conforn</a:t>
            </a: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 </a:t>
            </a:r>
            <a:r>
              <a:rPr lang="en-US" altLang="zh-CN" sz="1400" kern="100" dirty="0">
                <a:latin typeface="Calibri" panose="020F0502020204030204" pitchFamily="34" charset="0"/>
                <a:ea typeface="Arial" panose="020B0604020202020204" pitchFamily="34" charset="0"/>
                <a:cs typeface="Calibri" panose="020F0502020204030204" pitchFamily="34" charset="0"/>
              </a:rPr>
              <a:t>to the rules as descripted in the </a:t>
            </a: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file.</a:t>
            </a:r>
          </a:p>
          <a:p>
            <a:pPr marL="342900" indent="-342900">
              <a:lnSpc>
                <a:spcPct val="130000"/>
              </a:lnSpc>
              <a:buAutoNum type="arabicPeriod" startAt="3"/>
            </a:pPr>
            <a:r>
              <a:rPr lang="en-US" altLang="zh-CN" sz="1400" kern="100" dirty="0" smtClean="0">
                <a:latin typeface="Calibri" panose="020F0502020204030204" pitchFamily="34" charset="0"/>
                <a:cs typeface="Calibri" panose="020F0502020204030204" pitchFamily="34" charset="0"/>
              </a:rPr>
              <a:t>Zip the file again.</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7598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People </a:t>
            </a:r>
            <a:r>
              <a:rPr lang="en-US" altLang="zh-CN" sz="1400" dirty="0" smtClean="0">
                <a:solidFill>
                  <a:schemeClr val="bg1"/>
                </a:solidFill>
                <a:latin typeface="Calibri" panose="020F0502020204030204" pitchFamily="34" charset="0"/>
                <a:cs typeface="Calibri" panose="020F0502020204030204" pitchFamily="34" charset="0"/>
              </a:rPr>
              <a:t>Info.</a:t>
            </a:r>
            <a:endParaRPr lang="zh-CN" altLang="en-US" sz="8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grpSp>
        <p:nvGrpSpPr>
          <p:cNvPr id="28" name="组合 27"/>
          <p:cNvGrpSpPr/>
          <p:nvPr/>
        </p:nvGrpSpPr>
        <p:grpSpPr>
          <a:xfrm>
            <a:off x="4683501" y="2192977"/>
            <a:ext cx="4889250" cy="2690345"/>
            <a:chOff x="4683501" y="2192977"/>
            <a:chExt cx="4889250" cy="2690345"/>
          </a:xfrm>
        </p:grpSpPr>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501" y="2309958"/>
              <a:ext cx="4889250" cy="257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7128126" y="2357119"/>
              <a:ext cx="832233" cy="12192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31" name="矩形 30"/>
            <p:cNvSpPr/>
            <p:nvPr/>
          </p:nvSpPr>
          <p:spPr>
            <a:xfrm>
              <a:off x="7544242" y="2554606"/>
              <a:ext cx="416117" cy="15520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32" name="矩形 31"/>
            <p:cNvSpPr/>
            <p:nvPr/>
          </p:nvSpPr>
          <p:spPr>
            <a:xfrm>
              <a:off x="6279322" y="3175059"/>
              <a:ext cx="346268" cy="11764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3" name="矩形 52"/>
            <p:cNvSpPr/>
            <p:nvPr/>
          </p:nvSpPr>
          <p:spPr>
            <a:xfrm>
              <a:off x="8576752" y="4622859"/>
              <a:ext cx="308168" cy="10154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4" name="流程图: 联系 26"/>
            <p:cNvSpPr/>
            <p:nvPr/>
          </p:nvSpPr>
          <p:spPr bwMode="auto">
            <a:xfrm>
              <a:off x="7925834" y="2192977"/>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5</a:t>
              </a:r>
              <a:endParaRPr lang="zh-CN" altLang="en-US" sz="1400" b="1" dirty="0">
                <a:solidFill>
                  <a:schemeClr val="bg1"/>
                </a:solidFill>
                <a:latin typeface="+mn-lt"/>
                <a:ea typeface="+mn-ea"/>
              </a:endParaRPr>
            </a:p>
          </p:txBody>
        </p:sp>
        <p:sp>
          <p:nvSpPr>
            <p:cNvPr id="55" name="流程图: 联系 26"/>
            <p:cNvSpPr/>
            <p:nvPr/>
          </p:nvSpPr>
          <p:spPr bwMode="auto">
            <a:xfrm>
              <a:off x="8377424" y="4473200"/>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6</a:t>
              </a:r>
              <a:endParaRPr lang="zh-CN" altLang="en-US" sz="1400" b="1" dirty="0">
                <a:solidFill>
                  <a:schemeClr val="bg1"/>
                </a:solidFill>
                <a:latin typeface="+mn-lt"/>
                <a:ea typeface="+mn-ea"/>
              </a:endParaRPr>
            </a:p>
          </p:txBody>
        </p:sp>
        <p:sp>
          <p:nvSpPr>
            <p:cNvPr id="56" name="流程图: 联系 26"/>
            <p:cNvSpPr/>
            <p:nvPr/>
          </p:nvSpPr>
          <p:spPr bwMode="auto">
            <a:xfrm>
              <a:off x="6625590" y="3292704"/>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5</a:t>
              </a:r>
              <a:endParaRPr lang="zh-CN" altLang="en-US" sz="1400" b="1" dirty="0">
                <a:solidFill>
                  <a:schemeClr val="bg1"/>
                </a:solidFill>
                <a:latin typeface="+mn-lt"/>
                <a:ea typeface="+mn-ea"/>
              </a:endParaRPr>
            </a:p>
          </p:txBody>
        </p:sp>
      </p:grpSp>
      <p:grpSp>
        <p:nvGrpSpPr>
          <p:cNvPr id="5" name="组合 4"/>
          <p:cNvGrpSpPr/>
          <p:nvPr/>
        </p:nvGrpSpPr>
        <p:grpSpPr>
          <a:xfrm>
            <a:off x="3459390" y="5173457"/>
            <a:ext cx="7729729" cy="997196"/>
            <a:chOff x="3476750" y="5000303"/>
            <a:chExt cx="7729729" cy="997196"/>
          </a:xfrm>
        </p:grpSpPr>
        <p:sp>
          <p:nvSpPr>
            <p:cNvPr id="4" name="矩形 3"/>
            <p:cNvSpPr/>
            <p:nvPr/>
          </p:nvSpPr>
          <p:spPr>
            <a:xfrm>
              <a:off x="3476750" y="5000303"/>
              <a:ext cx="7729729" cy="997196"/>
            </a:xfrm>
            <a:prstGeom prst="rect">
              <a:avLst/>
            </a:prstGeom>
          </p:spPr>
          <p:txBody>
            <a:bodyPr wrap="square">
              <a:spAutoFit/>
            </a:bodyPr>
            <a:lstStyle/>
            <a:p>
              <a:pPr marL="342900" indent="-342900" defTabSz="1001649" eaLnBrk="0" hangingPunct="0">
                <a:lnSpc>
                  <a:spcPct val="140000"/>
                </a:lnSpc>
                <a:buAutoNum type="arabicPeriod" startAt="5"/>
              </a:pPr>
              <a:r>
                <a:rPr lang="en-US" altLang="zh-CN" sz="1400" dirty="0" smtClean="0">
                  <a:latin typeface="Calibri" panose="020F0502020204030204" pitchFamily="34" charset="0"/>
                  <a:cs typeface="Calibri" panose="020F0502020204030204" pitchFamily="34" charset="0"/>
                </a:rPr>
                <a:t>Go </a:t>
              </a:r>
              <a:r>
                <a:rPr lang="en-US" altLang="zh-CN" sz="1400" dirty="0">
                  <a:latin typeface="Calibri" panose="020F0502020204030204" pitchFamily="34" charset="0"/>
                  <a:cs typeface="Calibri" panose="020F0502020204030204" pitchFamily="34" charset="0"/>
                </a:rPr>
                <a:t>back to </a:t>
              </a:r>
              <a:r>
                <a:rPr lang="en-US" altLang="zh-CN" sz="1400" dirty="0" smtClean="0">
                  <a:latin typeface="Calibri" panose="020F0502020204030204" pitchFamily="34" charset="0"/>
                  <a:cs typeface="Calibri" panose="020F0502020204030204" pitchFamily="34" charset="0"/>
                </a:rPr>
                <a:t>Express, Select </a:t>
              </a:r>
              <a:r>
                <a:rPr lang="en-US" altLang="zh-CN" sz="1400" b="1" dirty="0">
                  <a:latin typeface="Calibri" panose="020F0502020204030204" pitchFamily="34" charset="0"/>
                  <a:cs typeface="Calibri" panose="020F0502020204030204" pitchFamily="34" charset="0"/>
                </a:rPr>
                <a:t>Personnel Management, </a:t>
              </a:r>
              <a:r>
                <a:rPr lang="en-US" altLang="zh-CN" sz="1400" dirty="0">
                  <a:latin typeface="Calibri" panose="020F0502020204030204" pitchFamily="34" charset="0"/>
                  <a:cs typeface="Calibri" panose="020F0502020204030204" pitchFamily="34" charset="0"/>
                </a:rPr>
                <a:t>click       </a:t>
              </a:r>
              <a:r>
                <a:rPr lang="en-US" altLang="zh-CN" sz="1400" b="1" dirty="0">
                  <a:latin typeface="Calibri" panose="020F0502020204030204" pitchFamily="34" charset="0"/>
                  <a:cs typeface="Calibri" panose="020F0502020204030204" pitchFamily="34" charset="0"/>
                </a:rPr>
                <a:t>              </a:t>
              </a:r>
              <a:r>
                <a:rPr lang="en-US" altLang="zh-CN" sz="1400" b="1" dirty="0" smtClean="0">
                  <a:latin typeface="Calibri" panose="020F0502020204030204" pitchFamily="34" charset="0"/>
                  <a:cs typeface="Calibri" panose="020F0502020204030204" pitchFamily="34" charset="0"/>
                </a:rPr>
                <a:t>&gt; Import File ,</a:t>
              </a:r>
              <a:r>
                <a:rPr lang="en-US" altLang="zh-CN" sz="1400" dirty="0" smtClean="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and then upload the ZIP file</a:t>
              </a:r>
              <a:r>
                <a:rPr lang="en-US" altLang="zh-CN" sz="1400" dirty="0" smtClean="0">
                  <a:latin typeface="Calibri" panose="020F0502020204030204" pitchFamily="34" charset="0"/>
                  <a:cs typeface="Calibri" panose="020F0502020204030204" pitchFamily="34" charset="0"/>
                </a:rPr>
                <a:t>.</a:t>
              </a:r>
              <a:r>
                <a:rPr lang="en-US" altLang="zh-CN" sz="1400" b="1" dirty="0" smtClean="0">
                  <a:latin typeface="Calibri" panose="020F0502020204030204" pitchFamily="34" charset="0"/>
                  <a:cs typeface="Calibri" panose="020F0502020204030204" pitchFamily="34" charset="0"/>
                </a:rPr>
                <a:t> </a:t>
              </a:r>
            </a:p>
            <a:p>
              <a:pPr marL="342900" indent="-342900" defTabSz="1001649" eaLnBrk="0" hangingPunct="0">
                <a:lnSpc>
                  <a:spcPct val="140000"/>
                </a:lnSpc>
                <a:buAutoNum type="arabicPeriod" startAt="5"/>
              </a:pPr>
              <a:r>
                <a:rPr lang="en-US" altLang="zh-CN" sz="1400" dirty="0" smtClean="0">
                  <a:latin typeface="Calibri" panose="020F0502020204030204" pitchFamily="34" charset="0"/>
                  <a:cs typeface="Calibri" panose="020F0502020204030204" pitchFamily="34" charset="0"/>
                </a:rPr>
                <a:t>Click </a:t>
              </a:r>
              <a:r>
                <a:rPr lang="en-US" altLang="zh-CN" sz="1400" dirty="0">
                  <a:latin typeface="Calibri" panose="020F0502020204030204" pitchFamily="34" charset="0"/>
                  <a:cs typeface="Calibri" panose="020F0502020204030204" pitchFamily="34" charset="0"/>
                </a:rPr>
                <a:t>OK.</a:t>
              </a:r>
            </a:p>
          </p:txBody>
        </p:sp>
        <p:pic>
          <p:nvPicPr>
            <p:cNvPr id="5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721" y="5046190"/>
              <a:ext cx="7032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6257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Door Unlock Method</a:t>
            </a:r>
            <a:endParaRPr lang="zh-CN" altLang="en-US" sz="6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520" y="2437988"/>
            <a:ext cx="3713797" cy="231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右箭头 57"/>
          <p:cNvSpPr/>
          <p:nvPr/>
        </p:nvSpPr>
        <p:spPr bwMode="auto">
          <a:xfrm>
            <a:off x="7383012" y="3402119"/>
            <a:ext cx="455519" cy="389040"/>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grpSp>
        <p:nvGrpSpPr>
          <p:cNvPr id="6" name="组合 5"/>
          <p:cNvGrpSpPr/>
          <p:nvPr/>
        </p:nvGrpSpPr>
        <p:grpSpPr>
          <a:xfrm>
            <a:off x="3582390" y="4803543"/>
            <a:ext cx="7790741" cy="1708160"/>
            <a:chOff x="3487641" y="4880669"/>
            <a:chExt cx="7790741" cy="1708160"/>
          </a:xfrm>
        </p:grpSpPr>
        <p:sp>
          <p:nvSpPr>
            <p:cNvPr id="2" name="矩形 1"/>
            <p:cNvSpPr/>
            <p:nvPr/>
          </p:nvSpPr>
          <p:spPr>
            <a:xfrm>
              <a:off x="3487641" y="4880669"/>
              <a:ext cx="7790741" cy="1708160"/>
            </a:xfrm>
            <a:prstGeom prst="rect">
              <a:avLst/>
            </a:prstGeom>
          </p:spPr>
          <p:txBody>
            <a:bodyPr wrap="square">
              <a:spAutoFit/>
            </a:bodyPr>
            <a:lstStyle/>
            <a:p>
              <a:pPr marL="342900" indent="-342900">
                <a:lnSpc>
                  <a:spcPct val="130000"/>
                </a:lnSpc>
                <a:buAutoNum type="arabicPeriod"/>
              </a:pP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Select </a:t>
              </a:r>
              <a:r>
                <a:rPr lang="en-US" altLang="zh-CN" sz="1400" b="1" kern="100" dirty="0">
                  <a:latin typeface="Calibri" panose="020F0502020204030204" pitchFamily="34" charset="0"/>
                  <a:ea typeface="Arial" panose="020B0604020202020204" pitchFamily="34" charset="0"/>
                  <a:cs typeface="Calibri" panose="020F0502020204030204" pitchFamily="34" charset="0"/>
                </a:rPr>
                <a:t>Access Control </a:t>
              </a:r>
              <a:r>
                <a:rPr lang="en-US" altLang="zh-CN" sz="1400" b="1" kern="100" dirty="0" smtClean="0">
                  <a:latin typeface="Calibri" panose="020F0502020204030204" pitchFamily="34" charset="0"/>
                  <a:ea typeface="Arial" panose="020B0604020202020204" pitchFamily="34" charset="0"/>
                  <a:cs typeface="Calibri" panose="020F0502020204030204" pitchFamily="34" charset="0"/>
                </a:rPr>
                <a:t>&gt;          </a:t>
              </a:r>
            </a:p>
            <a:p>
              <a:pPr marL="342900" indent="-342900">
                <a:lnSpc>
                  <a:spcPct val="130000"/>
                </a:lnSpc>
                <a:buAutoNum type="arabicPeriod"/>
              </a:pPr>
              <a:r>
                <a:rPr lang="en-US" altLang="zh-CN" sz="1400" dirty="0">
                  <a:latin typeface="Calibri" panose="020F0502020204030204" pitchFamily="34" charset="0"/>
                  <a:cs typeface="Calibri" panose="020F0502020204030204" pitchFamily="34" charset="0"/>
                </a:rPr>
                <a:t>Right-click on the door channel of the face recognition terminal, and then click Door Configuration</a:t>
              </a:r>
              <a:r>
                <a:rPr lang="en-US" altLang="zh-CN" sz="1400" dirty="0" smtClean="0">
                  <a:latin typeface="Calibri" panose="020F0502020204030204" pitchFamily="34" charset="0"/>
                  <a:cs typeface="Calibri" panose="020F0502020204030204" pitchFamily="34" charset="0"/>
                </a:rPr>
                <a:t>.</a:t>
              </a:r>
            </a:p>
            <a:p>
              <a:pPr marL="342900" indent="-342900">
                <a:lnSpc>
                  <a:spcPct val="130000"/>
                </a:lnSpc>
                <a:buAutoNum type="arabicPeriod"/>
              </a:pPr>
              <a:r>
                <a:rPr lang="en-US" altLang="zh-CN" sz="1400" dirty="0" smtClean="0">
                  <a:latin typeface="Calibri" panose="020F0502020204030204" pitchFamily="34" charset="0"/>
                  <a:cs typeface="Calibri" panose="020F0502020204030204" pitchFamily="34" charset="0"/>
                </a:rPr>
                <a:t>Select the unlock method as “</a:t>
              </a:r>
              <a:r>
                <a:rPr lang="en-US" altLang="zh-CN" sz="1400" dirty="0" smtClean="0">
                  <a:solidFill>
                    <a:srgbClr val="FF0000"/>
                  </a:solidFill>
                  <a:latin typeface="Calibri" panose="020F0502020204030204" pitchFamily="34" charset="0"/>
                  <a:cs typeface="Calibri" panose="020F0502020204030204" pitchFamily="34" charset="0"/>
                </a:rPr>
                <a:t>and</a:t>
              </a:r>
              <a:r>
                <a:rPr lang="en-US" altLang="zh-CN" sz="1400" dirty="0" smtClean="0">
                  <a:latin typeface="Calibri" panose="020F0502020204030204" pitchFamily="34" charset="0"/>
                  <a:cs typeface="Calibri" panose="020F0502020204030204" pitchFamily="34" charset="0"/>
                </a:rPr>
                <a:t>”, you have to choose the </a:t>
              </a:r>
              <a:r>
                <a:rPr lang="en-US" altLang="zh-CN" sz="1400" dirty="0" smtClean="0">
                  <a:solidFill>
                    <a:srgbClr val="FF0000"/>
                  </a:solidFill>
                  <a:latin typeface="Calibri" panose="020F0502020204030204" pitchFamily="34" charset="0"/>
                  <a:cs typeface="Calibri" panose="020F0502020204030204" pitchFamily="34" charset="0"/>
                </a:rPr>
                <a:t>face</a:t>
              </a:r>
              <a:r>
                <a:rPr lang="en-US" altLang="zh-CN" sz="1400" dirty="0" smtClean="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The Face method is required, and others are optional</a:t>
              </a:r>
              <a:r>
                <a:rPr lang="en-US" altLang="zh-CN" sz="1400" dirty="0" smtClean="0">
                  <a:latin typeface="Calibri" panose="020F0502020204030204" pitchFamily="34" charset="0"/>
                  <a:cs typeface="Calibri" panose="020F0502020204030204" pitchFamily="34" charset="0"/>
                </a:rPr>
                <a:t>.</a:t>
              </a:r>
            </a:p>
            <a:p>
              <a:pPr marL="342900" indent="-342900">
                <a:lnSpc>
                  <a:spcPct val="130000"/>
                </a:lnSpc>
                <a:buAutoNum type="arabicPeriod"/>
              </a:pPr>
              <a:r>
                <a:rPr lang="en-US" altLang="zh-CN" sz="1400" dirty="0">
                  <a:latin typeface="Calibri" panose="020F0502020204030204" pitchFamily="34" charset="0"/>
                  <a:cs typeface="Calibri" panose="020F0502020204030204" pitchFamily="34" charset="0"/>
                </a:rPr>
                <a:t>Click </a:t>
              </a:r>
              <a:r>
                <a:rPr lang="en-US" altLang="zh-CN" sz="1400" b="1" dirty="0" smtClean="0">
                  <a:latin typeface="Calibri" panose="020F0502020204030204" pitchFamily="34" charset="0"/>
                  <a:cs typeface="Calibri" panose="020F0502020204030204" pitchFamily="34" charset="0"/>
                </a:rPr>
                <a:t>Apply.</a:t>
              </a:r>
              <a:endParaRPr lang="en-US" altLang="zh-CN" sz="1400" dirty="0" smtClean="0">
                <a:latin typeface="Calibri" panose="020F0502020204030204" pitchFamily="34" charset="0"/>
                <a:cs typeface="Calibri" panose="020F0502020204030204" pitchFamily="34" charset="0"/>
              </a:endParaRPr>
            </a:p>
            <a:p>
              <a:pPr marL="342900" indent="-342900">
                <a:buAutoNum type="arabicPeriod"/>
              </a:pPr>
              <a:endParaRPr lang="zh-CN" altLang="en-US" sz="1400" dirty="0">
                <a:latin typeface="Calibri" panose="020F0502020204030204" pitchFamily="34" charset="0"/>
                <a:cs typeface="Calibri" panose="020F0502020204030204" pitchFamily="34" charset="0"/>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020" y="4940568"/>
              <a:ext cx="2540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图片 2"/>
          <p:cNvPicPr>
            <a:picLocks noChangeAspect="1"/>
          </p:cNvPicPr>
          <p:nvPr/>
        </p:nvPicPr>
        <p:blipFill>
          <a:blip r:embed="rId5"/>
          <a:stretch>
            <a:fillRect/>
          </a:stretch>
        </p:blipFill>
        <p:spPr>
          <a:xfrm>
            <a:off x="8109061" y="2442969"/>
            <a:ext cx="2246520" cy="2310251"/>
          </a:xfrm>
          <a:prstGeom prst="rect">
            <a:avLst/>
          </a:prstGeom>
        </p:spPr>
      </p:pic>
      <p:sp>
        <p:nvSpPr>
          <p:cNvPr id="59" name="矩形 58"/>
          <p:cNvSpPr/>
          <p:nvPr/>
        </p:nvSpPr>
        <p:spPr>
          <a:xfrm>
            <a:off x="8374822" y="4239260"/>
            <a:ext cx="994730" cy="10668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0" name="矩形 59"/>
          <p:cNvSpPr/>
          <p:nvPr/>
        </p:nvSpPr>
        <p:spPr>
          <a:xfrm>
            <a:off x="8537382" y="4345940"/>
            <a:ext cx="1490538" cy="12537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Tree>
    <p:extLst>
      <p:ext uri="{BB962C8B-B14F-4D97-AF65-F5344CB8AC3E}">
        <p14:creationId xmlns:p14="http://schemas.microsoft.com/office/powerpoint/2010/main" val="2337548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solidFill>
                  <a:schemeClr val="bg1"/>
                </a:solidFill>
                <a:latin typeface="Calibri" panose="020F0502020204030204" pitchFamily="34" charset="0"/>
                <a:cs typeface="Calibri" panose="020F0502020204030204" pitchFamily="34" charset="0"/>
              </a:rPr>
              <a:t>Configuring Temperature and Mask Alarm</a:t>
            </a:r>
            <a:endParaRPr lang="zh-CN" altLang="en-US" sz="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rPr>
              <a:t>Commissioning</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3" name="右箭头 52"/>
          <p:cNvSpPr/>
          <p:nvPr/>
        </p:nvSpPr>
        <p:spPr bwMode="auto">
          <a:xfrm>
            <a:off x="6742448" y="3168363"/>
            <a:ext cx="455519" cy="389040"/>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grpSp>
        <p:nvGrpSpPr>
          <p:cNvPr id="14" name="组合 13"/>
          <p:cNvGrpSpPr/>
          <p:nvPr/>
        </p:nvGrpSpPr>
        <p:grpSpPr>
          <a:xfrm>
            <a:off x="3228927" y="4397207"/>
            <a:ext cx="8190655" cy="1772793"/>
            <a:chOff x="3228927" y="4887626"/>
            <a:chExt cx="8190655" cy="1772793"/>
          </a:xfrm>
        </p:grpSpPr>
        <p:sp>
          <p:nvSpPr>
            <p:cNvPr id="10" name="矩形 9"/>
            <p:cNvSpPr/>
            <p:nvPr/>
          </p:nvSpPr>
          <p:spPr>
            <a:xfrm>
              <a:off x="3228927" y="4887626"/>
              <a:ext cx="8190655" cy="1772793"/>
            </a:xfrm>
            <a:prstGeom prst="rect">
              <a:avLst/>
            </a:prstGeom>
          </p:spPr>
          <p:txBody>
            <a:bodyPr wrap="square">
              <a:spAutoFit/>
            </a:bodyPr>
            <a:lstStyle/>
            <a:p>
              <a:pPr marL="342900" lvl="0" indent="-342900" algn="just" fontAlgn="base">
                <a:lnSpc>
                  <a:spcPct val="130000"/>
                </a:lnSpc>
                <a:spcAft>
                  <a:spcPts val="0"/>
                </a:spcAft>
                <a:buFont typeface="+mj-lt"/>
                <a:buAutoNum type="arabicPeriod"/>
              </a:pPr>
              <a:r>
                <a:rPr lang="en-US" altLang="zh-CN" sz="1400" kern="100" dirty="0">
                  <a:latin typeface="Calibri" panose="020F0502020204030204" pitchFamily="34" charset="0"/>
                  <a:ea typeface="宋体" panose="02010600030101010101" pitchFamily="2" charset="-122"/>
                  <a:cs typeface="Calibri" panose="020F0502020204030204" pitchFamily="34" charset="0"/>
                </a:rPr>
                <a:t>On the </a:t>
              </a:r>
              <a:r>
                <a:rPr lang="en-US" altLang="zh-CN" sz="1400" b="1" kern="100" dirty="0">
                  <a:latin typeface="Calibri" panose="020F0502020204030204" pitchFamily="34" charset="0"/>
                  <a:ea typeface="宋体" panose="02010600030101010101" pitchFamily="2" charset="-122"/>
                  <a:cs typeface="Calibri" panose="020F0502020204030204" pitchFamily="34" charset="0"/>
                </a:rPr>
                <a:t>Homepage</a:t>
              </a:r>
              <a:r>
                <a:rPr lang="en-US" altLang="zh-CN" sz="1400" kern="100" dirty="0">
                  <a:latin typeface="Calibri" panose="020F0502020204030204" pitchFamily="34" charset="0"/>
                  <a:ea typeface="宋体" panose="02010600030101010101" pitchFamily="2" charset="-122"/>
                  <a:cs typeface="Calibri" panose="020F0502020204030204" pitchFamily="34" charset="0"/>
                </a:rPr>
                <a:t> of Express, click </a:t>
              </a:r>
              <a:r>
                <a:rPr lang="en-US" altLang="zh-CN" sz="1400" b="1" kern="100" dirty="0" err="1">
                  <a:latin typeface="Calibri" panose="020F0502020204030204" pitchFamily="34" charset="0"/>
                  <a:ea typeface="宋体" panose="02010600030101010101" pitchFamily="2" charset="-122"/>
                  <a:cs typeface="Calibri" panose="020F0502020204030204" pitchFamily="34" charset="0"/>
                </a:rPr>
                <a:t>Config</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a:t>
              </a:r>
            </a:p>
            <a:p>
              <a:pPr marL="342900" lvl="0" indent="-342900" algn="just" fontAlgn="base">
                <a:lnSpc>
                  <a:spcPct val="130000"/>
                </a:lnSpc>
                <a:spcAft>
                  <a:spcPts val="0"/>
                </a:spcAft>
                <a:buFont typeface="+mj-lt"/>
                <a:buAutoNum type="arabicPeriod"/>
              </a:pPr>
              <a:r>
                <a:rPr lang="en-US" altLang="zh-CN" sz="1400" dirty="0">
                  <a:latin typeface="Calibri" panose="020F0502020204030204" pitchFamily="34" charset="0"/>
                  <a:cs typeface="Calibri" panose="020F0502020204030204" pitchFamily="34" charset="0"/>
                </a:rPr>
                <a:t>Select the Door channel under the face recognition terminal, and then click </a:t>
              </a:r>
              <a:r>
                <a:rPr lang="en-US" altLang="zh-CN" sz="1400" b="1" dirty="0">
                  <a:latin typeface="Calibri" panose="020F0502020204030204" pitchFamily="34" charset="0"/>
                  <a:cs typeface="Calibri" panose="020F0502020204030204" pitchFamily="34" charset="0"/>
                </a:rPr>
                <a:t>Event Configuration</a:t>
              </a:r>
              <a:r>
                <a:rPr lang="en-US" altLang="zh-CN" sz="1400" dirty="0" smtClean="0">
                  <a:latin typeface="Calibri" panose="020F0502020204030204" pitchFamily="34" charset="0"/>
                  <a:cs typeface="Calibri" panose="020F0502020204030204" pitchFamily="34" charset="0"/>
                </a:rPr>
                <a:t>.</a:t>
              </a:r>
            </a:p>
            <a:p>
              <a:pPr marL="342900" lvl="0" indent="-342900" algn="just" fontAlgn="base">
                <a:lnSpc>
                  <a:spcPct val="130000"/>
                </a:lnSpc>
                <a:spcAft>
                  <a:spcPts val="0"/>
                </a:spcAft>
                <a:buFont typeface="+mj-lt"/>
                <a:buAutoNum type="arabicPeriod"/>
              </a:pPr>
              <a:r>
                <a:rPr lang="en-US" altLang="zh-CN" sz="1400" dirty="0">
                  <a:latin typeface="Calibri" panose="020F0502020204030204" pitchFamily="34" charset="0"/>
                  <a:cs typeface="Calibri" panose="020F0502020204030204" pitchFamily="34" charset="0"/>
                </a:rPr>
                <a:t>Click</a:t>
              </a:r>
              <a:r>
                <a:rPr lang="en-US" altLang="zh-CN" sz="1400" b="1" dirty="0">
                  <a:latin typeface="Calibri" panose="020F0502020204030204" pitchFamily="34" charset="0"/>
                  <a:cs typeface="Calibri" panose="020F0502020204030204" pitchFamily="34" charset="0"/>
                </a:rPr>
                <a:t> A &amp; C Alarm</a:t>
              </a:r>
              <a:r>
                <a:rPr lang="en-US" altLang="zh-CN" sz="1400" dirty="0">
                  <a:latin typeface="Calibri" panose="020F0502020204030204" pitchFamily="34" charset="0"/>
                  <a:cs typeface="Calibri" panose="020F0502020204030204" pitchFamily="34" charset="0"/>
                </a:rPr>
                <a:t>, click </a:t>
              </a:r>
              <a:r>
                <a:rPr lang="en-US" altLang="zh-CN" sz="1400" b="1" dirty="0">
                  <a:latin typeface="Calibri" panose="020F0502020204030204" pitchFamily="34" charset="0"/>
                  <a:cs typeface="Calibri" panose="020F0502020204030204" pitchFamily="34" charset="0"/>
                </a:rPr>
                <a:t>High Temperature Abnormal Alarm </a:t>
              </a:r>
              <a:r>
                <a:rPr lang="en-US" altLang="zh-CN" sz="1400" dirty="0">
                  <a:latin typeface="Calibri" panose="020F0502020204030204" pitchFamily="34" charset="0"/>
                  <a:cs typeface="Calibri" panose="020F0502020204030204" pitchFamily="34" charset="0"/>
                </a:rPr>
                <a:t>or </a:t>
              </a:r>
              <a:r>
                <a:rPr lang="en-US" altLang="zh-CN" sz="1400" b="1" dirty="0">
                  <a:latin typeface="Calibri" panose="020F0502020204030204" pitchFamily="34" charset="0"/>
                  <a:cs typeface="Calibri" panose="020F0502020204030204" pitchFamily="34" charset="0"/>
                </a:rPr>
                <a:t>Not mask alarm</a:t>
              </a:r>
              <a:r>
                <a:rPr lang="en-US" altLang="zh-CN" sz="1400" dirty="0">
                  <a:latin typeface="Calibri" panose="020F0502020204030204" pitchFamily="34" charset="0"/>
                  <a:cs typeface="Calibri" panose="020F0502020204030204" pitchFamily="34" charset="0"/>
                </a:rPr>
                <a:t>, and then </a:t>
              </a:r>
              <a:r>
                <a:rPr lang="en-US" altLang="zh-CN" sz="1400" dirty="0" smtClean="0">
                  <a:latin typeface="Calibri" panose="020F0502020204030204" pitchFamily="34" charset="0"/>
                  <a:cs typeface="Calibri" panose="020F0502020204030204" pitchFamily="34" charset="0"/>
                </a:rPr>
                <a:t>click              to</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 enable it,            </a:t>
              </a:r>
              <a:r>
                <a:rPr lang="en-US" altLang="zh-CN" sz="1400" dirty="0">
                  <a:latin typeface="Calibri" panose="020F0502020204030204" pitchFamily="34" charset="0"/>
                  <a:cs typeface="Calibri" panose="020F0502020204030204" pitchFamily="34" charset="0"/>
                </a:rPr>
                <a:t>indicates that the alarm is enabled</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 .</a:t>
              </a:r>
            </a:p>
            <a:p>
              <a:pPr marL="342900" lvl="0" indent="-342900" algn="just" fontAlgn="base">
                <a:lnSpc>
                  <a:spcPct val="130000"/>
                </a:lnSpc>
                <a:spcAft>
                  <a:spcPts val="0"/>
                </a:spcAft>
                <a:buFont typeface="+mj-lt"/>
                <a:buAutoNum type="arabicPeriod"/>
              </a:pPr>
              <a:r>
                <a:rPr lang="en-US" altLang="zh-CN" sz="1400" dirty="0" smtClean="0">
                  <a:latin typeface="Calibri" panose="020F0502020204030204" pitchFamily="34" charset="0"/>
                  <a:cs typeface="Calibri" panose="020F0502020204030204" pitchFamily="34" charset="0"/>
                </a:rPr>
                <a:t>Click </a:t>
              </a:r>
              <a:r>
                <a:rPr lang="en-US" altLang="zh-CN" sz="1400" b="1" dirty="0">
                  <a:latin typeface="Calibri" panose="020F0502020204030204" pitchFamily="34" charset="0"/>
                  <a:cs typeface="Calibri" panose="020F0502020204030204" pitchFamily="34" charset="0"/>
                </a:rPr>
                <a:t>Link Video</a:t>
              </a:r>
              <a:r>
                <a:rPr lang="en-US" altLang="zh-CN" sz="1400" dirty="0">
                  <a:latin typeface="Calibri" panose="020F0502020204030204" pitchFamily="34" charset="0"/>
                  <a:cs typeface="Calibri" panose="020F0502020204030204" pitchFamily="34" charset="0"/>
                </a:rPr>
                <a:t>, select the face recognition terminal from the device list, and then select the check boxes next to </a:t>
              </a:r>
              <a:r>
                <a:rPr lang="en-US" altLang="zh-CN" sz="1400" b="1" dirty="0">
                  <a:latin typeface="Calibri" panose="020F0502020204030204" pitchFamily="34" charset="0"/>
                  <a:cs typeface="Calibri" panose="020F0502020204030204" pitchFamily="34" charset="0"/>
                </a:rPr>
                <a:t>After alarm is triggered, camera snapshot </a:t>
              </a:r>
              <a:r>
                <a:rPr lang="en-US" altLang="zh-CN" sz="1400" dirty="0">
                  <a:latin typeface="Calibri" panose="020F0502020204030204" pitchFamily="34" charset="0"/>
                  <a:cs typeface="Calibri" panose="020F0502020204030204" pitchFamily="34" charset="0"/>
                </a:rPr>
                <a:t>and </a:t>
              </a:r>
              <a:r>
                <a:rPr lang="en-US" altLang="zh-CN" sz="1400" b="1" dirty="0">
                  <a:latin typeface="Calibri" panose="020F0502020204030204" pitchFamily="34" charset="0"/>
                  <a:cs typeface="Calibri" panose="020F0502020204030204" pitchFamily="34" charset="0"/>
                </a:rPr>
                <a:t>When alarm is triggered, open camera on </a:t>
              </a:r>
              <a:r>
                <a:rPr lang="en-US" altLang="zh-CN" sz="1400" b="1" dirty="0" smtClean="0">
                  <a:latin typeface="Calibri" panose="020F0502020204030204" pitchFamily="34" charset="0"/>
                  <a:cs typeface="Calibri" panose="020F0502020204030204" pitchFamily="34" charset="0"/>
                </a:rPr>
                <a:t>client.</a:t>
              </a:r>
              <a:endParaRPr lang="en-US" altLang="zh-CN" sz="1400" dirty="0" smtClean="0">
                <a:latin typeface="Calibri" panose="020F0502020204030204" pitchFamily="34" charset="0"/>
                <a:cs typeface="Calibri" panose="020F0502020204030204" pitchFamily="34" charset="0"/>
              </a:endParaRPr>
            </a:p>
          </p:txBody>
        </p:sp>
        <p:pic>
          <p:nvPicPr>
            <p:cNvPr id="820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25" y="5493946"/>
              <a:ext cx="37306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686" y="5813425"/>
              <a:ext cx="3635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3206639" y="2210507"/>
            <a:ext cx="3310313" cy="2145470"/>
            <a:chOff x="3206639" y="2210507"/>
            <a:chExt cx="3310313" cy="2145470"/>
          </a:xfrm>
        </p:grpSpPr>
        <p:pic>
          <p:nvPicPr>
            <p:cNvPr id="5" name="图片 4"/>
            <p:cNvPicPr>
              <a:picLocks noChangeAspect="1"/>
            </p:cNvPicPr>
            <p:nvPr/>
          </p:nvPicPr>
          <p:blipFill>
            <a:blip r:embed="rId5"/>
            <a:stretch>
              <a:fillRect/>
            </a:stretch>
          </p:blipFill>
          <p:spPr>
            <a:xfrm>
              <a:off x="3206639" y="2369789"/>
              <a:ext cx="3310313" cy="1986188"/>
            </a:xfrm>
            <a:prstGeom prst="rect">
              <a:avLst/>
            </a:prstGeom>
          </p:spPr>
        </p:pic>
        <p:sp>
          <p:nvSpPr>
            <p:cNvPr id="54" name="矩形 53"/>
            <p:cNvSpPr/>
            <p:nvPr/>
          </p:nvSpPr>
          <p:spPr>
            <a:xfrm>
              <a:off x="4042183" y="2410936"/>
              <a:ext cx="360503" cy="10668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5" name="矩形 54"/>
            <p:cNvSpPr/>
            <p:nvPr/>
          </p:nvSpPr>
          <p:spPr>
            <a:xfrm>
              <a:off x="4681543" y="3305530"/>
              <a:ext cx="518345" cy="11331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3" name="流程图: 联系 26"/>
            <p:cNvSpPr/>
            <p:nvPr/>
          </p:nvSpPr>
          <p:spPr bwMode="auto">
            <a:xfrm>
              <a:off x="4375845" y="2210507"/>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1</a:t>
              </a:r>
              <a:endParaRPr lang="zh-CN" altLang="en-US" sz="1400" b="1" dirty="0">
                <a:solidFill>
                  <a:schemeClr val="bg1"/>
                </a:solidFill>
                <a:latin typeface="+mn-lt"/>
                <a:ea typeface="+mn-ea"/>
              </a:endParaRPr>
            </a:p>
          </p:txBody>
        </p:sp>
        <p:sp>
          <p:nvSpPr>
            <p:cNvPr id="64" name="流程图: 联系 26"/>
            <p:cNvSpPr/>
            <p:nvPr/>
          </p:nvSpPr>
          <p:spPr bwMode="auto">
            <a:xfrm>
              <a:off x="5210079" y="3205315"/>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2</a:t>
              </a:r>
              <a:endParaRPr lang="zh-CN" altLang="en-US" sz="1400" b="1" dirty="0">
                <a:solidFill>
                  <a:schemeClr val="bg1"/>
                </a:solidFill>
                <a:latin typeface="+mn-lt"/>
                <a:ea typeface="+mn-ea"/>
              </a:endParaRPr>
            </a:p>
          </p:txBody>
        </p:sp>
      </p:grpSp>
      <p:grpSp>
        <p:nvGrpSpPr>
          <p:cNvPr id="15" name="组合 14"/>
          <p:cNvGrpSpPr/>
          <p:nvPr/>
        </p:nvGrpSpPr>
        <p:grpSpPr>
          <a:xfrm>
            <a:off x="7357272" y="2374628"/>
            <a:ext cx="3410600" cy="2100045"/>
            <a:chOff x="7357272" y="2374628"/>
            <a:chExt cx="3410600" cy="2100045"/>
          </a:xfrm>
        </p:grpSpPr>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7272" y="2374628"/>
              <a:ext cx="3410600" cy="21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矩形 55"/>
            <p:cNvSpPr/>
            <p:nvPr/>
          </p:nvSpPr>
          <p:spPr>
            <a:xfrm>
              <a:off x="7376160" y="3272608"/>
              <a:ext cx="518345" cy="8626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57" name="矩形 56"/>
            <p:cNvSpPr/>
            <p:nvPr/>
          </p:nvSpPr>
          <p:spPr>
            <a:xfrm>
              <a:off x="7905311" y="2895921"/>
              <a:ext cx="608769" cy="8626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1" name="矩形 60"/>
            <p:cNvSpPr/>
            <p:nvPr/>
          </p:nvSpPr>
          <p:spPr>
            <a:xfrm>
              <a:off x="7905311" y="3560301"/>
              <a:ext cx="608769" cy="16481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2" name="矩形 61"/>
            <p:cNvSpPr/>
            <p:nvPr/>
          </p:nvSpPr>
          <p:spPr>
            <a:xfrm>
              <a:off x="9175311" y="2769428"/>
              <a:ext cx="243009" cy="9061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zh-CN" altLang="en-US"/>
            </a:p>
          </p:txBody>
        </p:sp>
        <p:sp>
          <p:nvSpPr>
            <p:cNvPr id="65" name="流程图: 联系 26"/>
            <p:cNvSpPr/>
            <p:nvPr/>
          </p:nvSpPr>
          <p:spPr bwMode="auto">
            <a:xfrm>
              <a:off x="8409623" y="2982183"/>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3</a:t>
              </a:r>
              <a:endParaRPr lang="zh-CN" altLang="en-US" sz="1400" b="1" dirty="0">
                <a:solidFill>
                  <a:schemeClr val="bg1"/>
                </a:solidFill>
                <a:latin typeface="+mn-lt"/>
                <a:ea typeface="+mn-ea"/>
              </a:endParaRPr>
            </a:p>
          </p:txBody>
        </p:sp>
        <p:sp>
          <p:nvSpPr>
            <p:cNvPr id="66" name="流程图: 联系 26"/>
            <p:cNvSpPr/>
            <p:nvPr/>
          </p:nvSpPr>
          <p:spPr bwMode="auto">
            <a:xfrm>
              <a:off x="9418320" y="2585194"/>
              <a:ext cx="208914" cy="200429"/>
            </a:xfrm>
            <a:prstGeom prst="flowChartConnector">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zh-CN" sz="1400" b="1" dirty="0" smtClean="0">
                  <a:solidFill>
                    <a:schemeClr val="bg1"/>
                  </a:solidFill>
                  <a:latin typeface="+mn-lt"/>
                  <a:ea typeface="+mn-ea"/>
                </a:rPr>
                <a:t>4</a:t>
              </a:r>
              <a:endParaRPr lang="zh-CN" altLang="en-US" sz="1400" b="1" dirty="0">
                <a:solidFill>
                  <a:schemeClr val="bg1"/>
                </a:solidFill>
                <a:latin typeface="+mn-lt"/>
                <a:ea typeface="+mn-ea"/>
              </a:endParaRPr>
            </a:p>
          </p:txBody>
        </p:sp>
      </p:grpSp>
    </p:spTree>
    <p:extLst>
      <p:ext uri="{BB962C8B-B14F-4D97-AF65-F5344CB8AC3E}">
        <p14:creationId xmlns:p14="http://schemas.microsoft.com/office/powerpoint/2010/main" val="3824979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rPr>
              <a:t>Commissioning</a:t>
            </a:r>
            <a:endParaRPr lang="zh-CN" altLang="en-US" sz="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8" name="矩形 57"/>
          <p:cNvSpPr/>
          <p:nvPr/>
        </p:nvSpPr>
        <p:spPr bwMode="auto">
          <a:xfrm>
            <a:off x="9454479" y="3697573"/>
            <a:ext cx="1910938" cy="342256"/>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Calibri" panose="020F0502020204030204" pitchFamily="34" charset="0"/>
                <a:cs typeface="Calibri" panose="020F0502020204030204" pitchFamily="34" charset="0"/>
              </a:rPr>
              <a:t>Live Monitoring</a:t>
            </a:r>
            <a:endParaRPr lang="zh-CN" altLang="en-US" sz="1400" dirty="0">
              <a:solidFill>
                <a:schemeClr val="bg1"/>
              </a:solidFill>
              <a:latin typeface="Calibri" panose="020F0502020204030204" pitchFamily="34" charset="0"/>
              <a:cs typeface="Calibri" panose="020F0502020204030204" pitchFamily="34" charset="0"/>
            </a:endParaRPr>
          </a:p>
        </p:txBody>
      </p:sp>
      <p:cxnSp>
        <p:nvCxnSpPr>
          <p:cNvPr id="59" name="直接箭头连接符 58"/>
          <p:cNvCxnSpPr/>
          <p:nvPr/>
        </p:nvCxnSpPr>
        <p:spPr bwMode="auto">
          <a:xfrm>
            <a:off x="10480068" y="4039829"/>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60" name="矩形 59"/>
          <p:cNvSpPr/>
          <p:nvPr/>
        </p:nvSpPr>
        <p:spPr bwMode="auto">
          <a:xfrm>
            <a:off x="9453827" y="4254651"/>
            <a:ext cx="1910938"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latin typeface="Calibri" panose="020F0502020204030204" pitchFamily="34" charset="0"/>
                <a:cs typeface="Calibri" panose="020F0502020204030204" pitchFamily="34" charset="0"/>
              </a:rPr>
              <a:t>Viewing </a:t>
            </a:r>
            <a:r>
              <a:rPr lang="en-US" altLang="zh-CN" sz="1400" dirty="0" smtClean="0">
                <a:latin typeface="Calibri" panose="020F0502020204030204" pitchFamily="34" charset="0"/>
                <a:cs typeface="Calibri" panose="020F0502020204030204" pitchFamily="34" charset="0"/>
              </a:rPr>
              <a:t>Records</a:t>
            </a:r>
            <a:endParaRPr lang="zh-CN" altLang="en-US" sz="1100" dirty="0">
              <a:solidFill>
                <a:schemeClr val="bg1"/>
              </a:solidFill>
              <a:latin typeface="Calibri" panose="020F0502020204030204" pitchFamily="34" charset="0"/>
              <a:cs typeface="Calibri" panose="020F0502020204030204" pitchFamily="34" charset="0"/>
            </a:endParaRPr>
          </a:p>
        </p:txBody>
      </p:sp>
      <p:sp>
        <p:nvSpPr>
          <p:cNvPr id="71" name="Rectangle 24"/>
          <p:cNvSpPr>
            <a:spLocks noChangeArrowheads="1"/>
          </p:cNvSpPr>
          <p:nvPr/>
        </p:nvSpPr>
        <p:spPr bwMode="auto">
          <a:xfrm>
            <a:off x="9360996" y="3625850"/>
            <a:ext cx="2108115" cy="1059179"/>
          </a:xfrm>
          <a:prstGeom prst="rect">
            <a:avLst/>
          </a:prstGeom>
          <a:no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02" y="2448743"/>
            <a:ext cx="4517558" cy="27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3494680" y="5245903"/>
            <a:ext cx="7687669" cy="932563"/>
            <a:chOff x="3494680" y="5245903"/>
            <a:chExt cx="7687669" cy="932563"/>
          </a:xfrm>
        </p:grpSpPr>
        <p:sp>
          <p:nvSpPr>
            <p:cNvPr id="2" name="矩形 1"/>
            <p:cNvSpPr/>
            <p:nvPr/>
          </p:nvSpPr>
          <p:spPr>
            <a:xfrm>
              <a:off x="3494680" y="5245903"/>
              <a:ext cx="7687669" cy="932563"/>
            </a:xfrm>
            <a:prstGeom prst="rect">
              <a:avLst/>
            </a:prstGeom>
          </p:spPr>
          <p:txBody>
            <a:bodyPr wrap="square">
              <a:spAutoFit/>
            </a:bodyPr>
            <a:lstStyle/>
            <a:p>
              <a:pPr marL="342900" lvl="0" indent="-342900" algn="just" fontAlgn="base">
                <a:lnSpc>
                  <a:spcPct val="130000"/>
                </a:lnSpc>
                <a:spcAft>
                  <a:spcPts val="0"/>
                </a:spcAft>
                <a:buFont typeface="+mj-lt"/>
                <a:buAutoNum type="arabicPeriod"/>
              </a:pPr>
              <a:r>
                <a:rPr lang="en-US" altLang="zh-CN" sz="1400" kern="100" dirty="0">
                  <a:latin typeface="Calibri" panose="020F0502020204030204" pitchFamily="34" charset="0"/>
                  <a:ea typeface="宋体" panose="02010600030101010101" pitchFamily="2" charset="-122"/>
                  <a:cs typeface="Calibri" panose="020F0502020204030204" pitchFamily="34" charset="0"/>
                </a:rPr>
                <a:t>Log in to the Express Client</a:t>
              </a:r>
              <a:endParaRPr lang="zh-CN" altLang="zh-CN" sz="1400" kern="100" dirty="0">
                <a:latin typeface="Calibri" panose="020F0502020204030204" pitchFamily="34" charset="0"/>
                <a:ea typeface="宋体" panose="02010600030101010101" pitchFamily="2" charset="-122"/>
                <a:cs typeface="Calibri" panose="020F0502020204030204" pitchFamily="34" charset="0"/>
              </a:endParaRPr>
            </a:p>
            <a:p>
              <a:pPr marL="342900" lvl="0" indent="-342900" algn="just" fontAlgn="base">
                <a:lnSpc>
                  <a:spcPct val="130000"/>
                </a:lnSpc>
                <a:spcAft>
                  <a:spcPts val="0"/>
                </a:spcAft>
                <a:buFont typeface="+mj-lt"/>
                <a:buAutoNum type="arabicPeriod"/>
              </a:pPr>
              <a:r>
                <a:rPr lang="en-US" altLang="zh-CN" sz="1400" kern="100" dirty="0">
                  <a:latin typeface="Calibri" panose="020F0502020204030204" pitchFamily="34" charset="0"/>
                  <a:ea typeface="宋体" panose="02010600030101010101" pitchFamily="2" charset="-122"/>
                  <a:cs typeface="Calibri" panose="020F0502020204030204" pitchFamily="34" charset="0"/>
                </a:rPr>
                <a:t>Select </a:t>
              </a:r>
              <a:r>
                <a:rPr lang="en-US" altLang="zh-CN" sz="1400" b="1" kern="100" dirty="0">
                  <a:latin typeface="Calibri" panose="020F0502020204030204" pitchFamily="34" charset="0"/>
                  <a:ea typeface="宋体" panose="02010600030101010101" pitchFamily="2" charset="-122"/>
                  <a:cs typeface="Calibri" panose="020F0502020204030204" pitchFamily="34" charset="0"/>
                </a:rPr>
                <a:t>Body Temp Monitoring</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 Click        to choose the device, then the </a:t>
              </a:r>
              <a:r>
                <a:rPr lang="en-US" altLang="zh-CN" sz="1400" kern="100" dirty="0">
                  <a:latin typeface="Calibri" panose="020F0502020204030204" pitchFamily="34" charset="0"/>
                  <a:ea typeface="宋体" panose="02010600030101010101" pitchFamily="2" charset="-122"/>
                  <a:cs typeface="Calibri" panose="020F0502020204030204" pitchFamily="34" charset="0"/>
                </a:rPr>
                <a:t>results are displayed in real </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time.</a:t>
              </a:r>
              <a:endParaRPr lang="zh-CN" altLang="en-US" sz="1400" dirty="0">
                <a:latin typeface="Calibri" panose="020F0502020204030204" pitchFamily="34" charset="0"/>
                <a:cs typeface="Calibri" panose="020F0502020204030204" pitchFamily="34"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381" y="5571444"/>
              <a:ext cx="17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80060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a:cs typeface="+mn-ea"/>
                <a:sym typeface="+mn-lt"/>
              </a:rPr>
              <a:t>| </a:t>
            </a:r>
            <a:r>
              <a:rPr lang="en-US" altLang="zh-CN" dirty="0" smtClean="0"/>
              <a:t>Topology</a:t>
            </a:r>
            <a:endParaRPr lang="zh-CN" altLang="en-US" dirty="0"/>
          </a:p>
        </p:txBody>
      </p:sp>
      <p:cxnSp>
        <p:nvCxnSpPr>
          <p:cNvPr id="4" name="直接连接符 3"/>
          <p:cNvCxnSpPr/>
          <p:nvPr/>
        </p:nvCxnSpPr>
        <p:spPr bwMode="auto">
          <a:xfrm flipH="1">
            <a:off x="6009289" y="1273989"/>
            <a:ext cx="10512" cy="5214197"/>
          </a:xfrm>
          <a:prstGeom prst="line">
            <a:avLst/>
          </a:prstGeom>
          <a:solidFill>
            <a:schemeClr val="accent1"/>
          </a:solidFill>
          <a:ln w="15875" cap="flat" cmpd="sng" algn="ctr">
            <a:solidFill>
              <a:schemeClr val="bg1">
                <a:lumMod val="65000"/>
              </a:schemeClr>
            </a:solidFill>
            <a:prstDash val="dash"/>
            <a:round/>
            <a:headEnd type="none" w="med" len="med"/>
            <a:tailEnd type="none" w="med" len="med"/>
          </a:ln>
          <a:effectLst/>
        </p:spPr>
      </p:cxnSp>
      <p:pic>
        <p:nvPicPr>
          <p:cNvPr id="7" name="图片 6"/>
          <p:cNvPicPr>
            <a:picLocks noChangeAspect="1"/>
          </p:cNvPicPr>
          <p:nvPr/>
        </p:nvPicPr>
        <p:blipFill>
          <a:blip r:embed="rId2"/>
          <a:stretch>
            <a:fillRect/>
          </a:stretch>
        </p:blipFill>
        <p:spPr>
          <a:xfrm>
            <a:off x="263641" y="1509470"/>
            <a:ext cx="5546610" cy="4605580"/>
          </a:xfrm>
          <a:prstGeom prst="rect">
            <a:avLst/>
          </a:prstGeom>
        </p:spPr>
      </p:pic>
      <p:pic>
        <p:nvPicPr>
          <p:cNvPr id="8" name="图片 7"/>
          <p:cNvPicPr>
            <a:picLocks noChangeAspect="1"/>
          </p:cNvPicPr>
          <p:nvPr/>
        </p:nvPicPr>
        <p:blipFill>
          <a:blip r:embed="rId3"/>
          <a:stretch>
            <a:fillRect/>
          </a:stretch>
        </p:blipFill>
        <p:spPr>
          <a:xfrm>
            <a:off x="6360184" y="1784851"/>
            <a:ext cx="5096006" cy="4210197"/>
          </a:xfrm>
          <a:prstGeom prst="rect">
            <a:avLst/>
          </a:prstGeom>
        </p:spPr>
      </p:pic>
    </p:spTree>
    <p:extLst>
      <p:ext uri="{BB962C8B-B14F-4D97-AF65-F5344CB8AC3E}">
        <p14:creationId xmlns:p14="http://schemas.microsoft.com/office/powerpoint/2010/main" val="2511101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Express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Express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solidFill>
                  <a:srgbClr val="000000"/>
                </a:solidFill>
                <a:latin typeface="Calibri" panose="020F0502020204030204" pitchFamily="34" charset="0"/>
                <a:cs typeface="Calibri" panose="020F0502020204030204" pitchFamily="34" charset="0"/>
                <a:sym typeface="+mn-lt"/>
              </a:rPr>
              <a:t>DMSS</a:t>
            </a:r>
            <a:endParaRPr lang="en-US" altLang="zh-CN" sz="1400" dirty="0">
              <a:solidFill>
                <a:srgbClr val="000000"/>
              </a:solidFill>
              <a:latin typeface="Calibri" panose="020F0502020204030204" pitchFamily="34" charset="0"/>
              <a:cs typeface="Calibri" panose="020F0502020204030204" pitchFamily="34" charset="0"/>
              <a:sym typeface="+mn-lt"/>
            </a:endParaRPr>
          </a:p>
        </p:txBody>
      </p:sp>
      <p:sp>
        <p:nvSpPr>
          <p:cNvPr id="22" name="燕尾形 21"/>
          <p:cNvSpPr/>
          <p:nvPr/>
        </p:nvSpPr>
        <p:spPr bwMode="auto">
          <a:xfrm>
            <a:off x="3111011" y="1360283"/>
            <a:ext cx="2946889"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rPr>
              <a:t>Picture Storage Space</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33" name="燕尾形 32"/>
          <p:cNvSpPr/>
          <p:nvPr/>
        </p:nvSpPr>
        <p:spPr bwMode="auto">
          <a:xfrm>
            <a:off x="6002021" y="1360283"/>
            <a:ext cx="1544320"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Adding Devices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1" name="燕尾形 40"/>
          <p:cNvSpPr/>
          <p:nvPr/>
        </p:nvSpPr>
        <p:spPr bwMode="auto">
          <a:xfrm>
            <a:off x="7477761" y="1360283"/>
            <a:ext cx="1891791"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latin typeface="Calibri" panose="020F0502020204030204" pitchFamily="34" charset="0"/>
                <a:cs typeface="Calibri" panose="020F0502020204030204" pitchFamily="34" charset="0"/>
                <a:sym typeface="Segoe UI" panose="020B0502040204020203" pitchFamily="34" charset="0"/>
              </a:rPr>
              <a:t>Modify the features</a:t>
            </a:r>
            <a:endParaRPr lang="zh-CN" altLang="en-US" sz="1000" dirty="0">
              <a:latin typeface="Calibri" panose="020F0502020204030204" pitchFamily="34" charset="0"/>
              <a:cs typeface="Calibri" panose="020F0502020204030204" pitchFamily="34" charset="0"/>
              <a:sym typeface="Segoe UI" panose="020B0502040204020203" pitchFamily="34" charset="0"/>
            </a:endParaRPr>
          </a:p>
        </p:txBody>
      </p:sp>
      <p:sp>
        <p:nvSpPr>
          <p:cNvPr id="49" name="燕尾形 48"/>
          <p:cNvSpPr/>
          <p:nvPr/>
        </p:nvSpPr>
        <p:spPr bwMode="auto">
          <a:xfrm>
            <a:off x="9298917" y="1360283"/>
            <a:ext cx="2170195"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People </a:t>
            </a:r>
            <a:r>
              <a:rPr lang="en-US" altLang="zh-CN" sz="1400" dirty="0" smtClean="0">
                <a:latin typeface="Calibri" panose="020F0502020204030204" pitchFamily="34" charset="0"/>
                <a:cs typeface="Calibri" panose="020F0502020204030204" pitchFamily="34" charset="0"/>
              </a:rPr>
              <a:t>Info.</a:t>
            </a:r>
            <a:endParaRPr lang="zh-CN" altLang="en-US" sz="800" dirty="0">
              <a:latin typeface="Calibri" panose="020F0502020204030204" pitchFamily="34" charset="0"/>
              <a:cs typeface="Calibri" panose="020F0502020204030204" pitchFamily="34" charset="0"/>
              <a:sym typeface="Segoe UI" panose="020B0502040204020203" pitchFamily="34" charset="0"/>
            </a:endParaRPr>
          </a:p>
        </p:txBody>
      </p:sp>
      <p:sp>
        <p:nvSpPr>
          <p:cNvPr id="50" name="燕尾形 49"/>
          <p:cNvSpPr/>
          <p:nvPr/>
        </p:nvSpPr>
        <p:spPr bwMode="auto">
          <a:xfrm flipH="1">
            <a:off x="8620124" y="1804835"/>
            <a:ext cx="2848987"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Door Unlock Method</a:t>
            </a:r>
            <a:endParaRPr lang="zh-CN" altLang="en-US" sz="600" dirty="0">
              <a:latin typeface="Calibri" panose="020F0502020204030204" pitchFamily="34" charset="0"/>
              <a:cs typeface="Calibri" panose="020F0502020204030204" pitchFamily="34" charset="0"/>
              <a:sym typeface="Segoe UI" panose="020B0502040204020203" pitchFamily="34" charset="0"/>
            </a:endParaRPr>
          </a:p>
        </p:txBody>
      </p:sp>
      <p:sp>
        <p:nvSpPr>
          <p:cNvPr id="51" name="燕尾形 50"/>
          <p:cNvSpPr/>
          <p:nvPr/>
        </p:nvSpPr>
        <p:spPr bwMode="auto">
          <a:xfrm flipH="1">
            <a:off x="5199888" y="1800124"/>
            <a:ext cx="3493942" cy="342255"/>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a:latin typeface="Calibri" panose="020F0502020204030204" pitchFamily="34" charset="0"/>
                <a:cs typeface="Calibri" panose="020F0502020204030204" pitchFamily="34" charset="0"/>
              </a:rPr>
              <a:t>Configuring Temperature and Mask Alarm</a:t>
            </a:r>
            <a:endParaRPr lang="zh-CN" altLang="en-US" sz="400" dirty="0">
              <a:latin typeface="Calibri" panose="020F0502020204030204" pitchFamily="34" charset="0"/>
              <a:cs typeface="Calibri" panose="020F0502020204030204" pitchFamily="34" charset="0"/>
              <a:sym typeface="Segoe UI" panose="020B0502040204020203" pitchFamily="34" charset="0"/>
            </a:endParaRPr>
          </a:p>
        </p:txBody>
      </p:sp>
      <p:sp>
        <p:nvSpPr>
          <p:cNvPr id="52" name="燕尾形 51"/>
          <p:cNvSpPr/>
          <p:nvPr/>
        </p:nvSpPr>
        <p:spPr bwMode="auto">
          <a:xfrm flipH="1">
            <a:off x="3695186" y="1800124"/>
            <a:ext cx="1570233" cy="342255"/>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en-US" altLang="zh-CN" sz="1400" dirty="0" smtClean="0">
                <a:solidFill>
                  <a:schemeClr val="bg1"/>
                </a:solidFill>
                <a:latin typeface="Calibri" panose="020F0502020204030204" pitchFamily="34" charset="0"/>
                <a:cs typeface="Calibri" panose="020F0502020204030204" pitchFamily="34" charset="0"/>
              </a:rPr>
              <a:t>Commissioning</a:t>
            </a:r>
            <a:endParaRPr lang="zh-CN" altLang="en-US" sz="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8" name="矩形 57"/>
          <p:cNvSpPr/>
          <p:nvPr/>
        </p:nvSpPr>
        <p:spPr bwMode="auto">
          <a:xfrm>
            <a:off x="9454479" y="3697573"/>
            <a:ext cx="1910938"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latin typeface="Calibri" panose="020F0502020204030204" pitchFamily="34" charset="0"/>
                <a:cs typeface="Calibri" panose="020F0502020204030204" pitchFamily="34" charset="0"/>
              </a:rPr>
              <a:t>Live Monitoring</a:t>
            </a:r>
            <a:endParaRPr lang="zh-CN" altLang="en-US" sz="1400" dirty="0">
              <a:latin typeface="Calibri" panose="020F0502020204030204" pitchFamily="34" charset="0"/>
              <a:cs typeface="Calibri" panose="020F0502020204030204" pitchFamily="34" charset="0"/>
            </a:endParaRPr>
          </a:p>
        </p:txBody>
      </p:sp>
      <p:cxnSp>
        <p:nvCxnSpPr>
          <p:cNvPr id="59" name="直接箭头连接符 58"/>
          <p:cNvCxnSpPr/>
          <p:nvPr/>
        </p:nvCxnSpPr>
        <p:spPr bwMode="auto">
          <a:xfrm>
            <a:off x="10480068" y="4039829"/>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60" name="矩形 59"/>
          <p:cNvSpPr/>
          <p:nvPr/>
        </p:nvSpPr>
        <p:spPr bwMode="auto">
          <a:xfrm>
            <a:off x="9453827" y="4254651"/>
            <a:ext cx="1910938" cy="342256"/>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Calibri" panose="020F0502020204030204" pitchFamily="34" charset="0"/>
                <a:cs typeface="Calibri" panose="020F0502020204030204" pitchFamily="34" charset="0"/>
              </a:rPr>
              <a:t>Viewing </a:t>
            </a:r>
            <a:r>
              <a:rPr lang="en-US" altLang="zh-CN" sz="1400" dirty="0" smtClean="0">
                <a:solidFill>
                  <a:schemeClr val="bg1"/>
                </a:solidFill>
                <a:latin typeface="Calibri" panose="020F0502020204030204" pitchFamily="34" charset="0"/>
                <a:cs typeface="Calibri" panose="020F0502020204030204" pitchFamily="34" charset="0"/>
              </a:rPr>
              <a:t>Records</a:t>
            </a:r>
            <a:endParaRPr lang="zh-CN" altLang="en-US" sz="1100" dirty="0">
              <a:solidFill>
                <a:schemeClr val="bg1"/>
              </a:solidFill>
              <a:latin typeface="Calibri" panose="020F0502020204030204" pitchFamily="34" charset="0"/>
              <a:cs typeface="Calibri" panose="020F0502020204030204" pitchFamily="34" charset="0"/>
            </a:endParaRPr>
          </a:p>
        </p:txBody>
      </p:sp>
      <p:sp>
        <p:nvSpPr>
          <p:cNvPr id="71" name="Rectangle 24"/>
          <p:cNvSpPr>
            <a:spLocks noChangeArrowheads="1"/>
          </p:cNvSpPr>
          <p:nvPr/>
        </p:nvSpPr>
        <p:spPr bwMode="auto">
          <a:xfrm>
            <a:off x="9360996" y="3625850"/>
            <a:ext cx="2108115" cy="1059179"/>
          </a:xfrm>
          <a:prstGeom prst="rect">
            <a:avLst/>
          </a:prstGeom>
          <a:no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263" y="3036569"/>
            <a:ext cx="3926988" cy="210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20" y="2291612"/>
            <a:ext cx="4002478" cy="215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3388181" y="5217230"/>
            <a:ext cx="7872148" cy="1190006"/>
            <a:chOff x="3357827" y="5584974"/>
            <a:chExt cx="7872148" cy="1190006"/>
          </a:xfrm>
        </p:grpSpPr>
        <p:sp>
          <p:nvSpPr>
            <p:cNvPr id="7" name="矩形 6"/>
            <p:cNvSpPr/>
            <p:nvPr/>
          </p:nvSpPr>
          <p:spPr>
            <a:xfrm>
              <a:off x="3357827" y="5584974"/>
              <a:ext cx="7872148" cy="1190006"/>
            </a:xfrm>
            <a:prstGeom prst="rect">
              <a:avLst/>
            </a:prstGeom>
          </p:spPr>
          <p:txBody>
            <a:bodyPr wrap="square">
              <a:spAutoFit/>
            </a:bodyPr>
            <a:lstStyle/>
            <a:p>
              <a:pPr marL="342900" indent="-342900">
                <a:lnSpc>
                  <a:spcPct val="130000"/>
                </a:lnSpc>
                <a:buAutoNum type="arabicPeriod"/>
              </a:pP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Log in DSS Express Client, select </a:t>
              </a:r>
              <a:r>
                <a:rPr lang="en-US" altLang="zh-CN" sz="1400" b="1" kern="100" dirty="0">
                  <a:latin typeface="Calibri" panose="020F0502020204030204" pitchFamily="34" charset="0"/>
                  <a:ea typeface="Arial" panose="020B0604020202020204" pitchFamily="34" charset="0"/>
                  <a:cs typeface="Calibri" panose="020F0502020204030204" pitchFamily="34" charset="0"/>
                </a:rPr>
                <a:t>Access </a:t>
              </a:r>
              <a:r>
                <a:rPr lang="en-US" altLang="zh-CN" sz="1400" b="1" kern="100" dirty="0" smtClean="0">
                  <a:latin typeface="Calibri" panose="020F0502020204030204" pitchFamily="34" charset="0"/>
                  <a:ea typeface="Arial" panose="020B0604020202020204" pitchFamily="34" charset="0"/>
                  <a:cs typeface="Calibri" panose="020F0502020204030204" pitchFamily="34" charset="0"/>
                </a:rPr>
                <a:t>Control</a:t>
              </a:r>
              <a:r>
                <a:rPr lang="en-US" altLang="zh-CN" sz="1400" kern="100" dirty="0" smtClean="0">
                  <a:latin typeface="Calibri" panose="020F0502020204030204" pitchFamily="34" charset="0"/>
                  <a:ea typeface="Arial" panose="020B0604020202020204" pitchFamily="34" charset="0"/>
                  <a:cs typeface="Calibri" panose="020F0502020204030204" pitchFamily="34" charset="0"/>
                </a:rPr>
                <a:t>.</a:t>
              </a:r>
            </a:p>
            <a:p>
              <a:pPr marL="342900" indent="-342900">
                <a:lnSpc>
                  <a:spcPct val="130000"/>
                </a:lnSpc>
                <a:buAutoNum type="arabicPeriod"/>
              </a:pPr>
              <a:r>
                <a:rPr lang="en-US" altLang="zh-CN" sz="1400" dirty="0" smtClean="0">
                  <a:latin typeface="Calibri" panose="020F0502020204030204" pitchFamily="34" charset="0"/>
                  <a:cs typeface="Calibri" panose="020F0502020204030204" pitchFamily="34" charset="0"/>
                </a:rPr>
                <a:t>Click          </a:t>
              </a:r>
              <a:r>
                <a:rPr lang="en-US" altLang="zh-CN" sz="1400" dirty="0">
                  <a:latin typeface="Calibri" panose="020F0502020204030204" pitchFamily="34" charset="0"/>
                  <a:cs typeface="Calibri" panose="020F0502020204030204" pitchFamily="34" charset="0"/>
                </a:rPr>
                <a:t>to check the real-time records </a:t>
              </a:r>
              <a:r>
                <a:rPr lang="en-US" altLang="zh-CN" sz="1400" dirty="0" smtClean="0">
                  <a:latin typeface="Calibri" panose="020F0502020204030204" pitchFamily="34" charset="0"/>
                  <a:cs typeface="Calibri" panose="020F0502020204030204" pitchFamily="34" charset="0"/>
                </a:rPr>
                <a:t>or       </a:t>
              </a:r>
              <a:r>
                <a:rPr lang="en-US" altLang="zh-CN" sz="1400" dirty="0">
                  <a:latin typeface="Calibri" panose="020F0502020204030204" pitchFamily="34" charset="0"/>
                  <a:cs typeface="Calibri" panose="020F0502020204030204" pitchFamily="34" charset="0"/>
                </a:rPr>
                <a:t>to search for history records.</a:t>
              </a:r>
              <a:endParaRPr lang="zh-CN" altLang="zh-CN" sz="1400" dirty="0">
                <a:latin typeface="Calibri" panose="020F0502020204030204" pitchFamily="34" charset="0"/>
                <a:cs typeface="Calibri" panose="020F0502020204030204" pitchFamily="34" charset="0"/>
              </a:endParaRPr>
            </a:p>
            <a:p>
              <a:pPr>
                <a:lnSpc>
                  <a:spcPct val="130000"/>
                </a:lnSpc>
              </a:pPr>
              <a:r>
                <a:rPr lang="en-US" altLang="zh-CN" sz="1400" dirty="0">
                  <a:latin typeface="Calibri" panose="020F0502020204030204" pitchFamily="34" charset="0"/>
                  <a:cs typeface="Calibri" panose="020F0502020204030204" pitchFamily="34" charset="0"/>
                </a:rPr>
                <a:t>Check whether the access control records show face recognition results, temperature measurement results and mask-wearing info.</a:t>
              </a:r>
              <a:r>
                <a:rPr lang="en-US" altLang="zh-CN" sz="1400" dirty="0" smtClean="0">
                  <a:latin typeface="Calibri" panose="020F0502020204030204" pitchFamily="34" charset="0"/>
                  <a:cs typeface="Calibri" panose="020F0502020204030204" pitchFamily="34" charset="0"/>
                </a:rPr>
                <a:t> </a:t>
              </a:r>
              <a:endParaRPr lang="zh-CN" altLang="en-US" sz="1400" dirty="0">
                <a:latin typeface="Calibri" panose="020F0502020204030204" pitchFamily="34" charset="0"/>
                <a:cs typeface="Calibri" panose="020F0502020204030204" pitchFamily="34" charset="0"/>
              </a:endParaRPr>
            </a:p>
          </p:txBody>
        </p:sp>
        <p:pic>
          <p:nvPicPr>
            <p:cNvPr id="112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5948" y="5940262"/>
              <a:ext cx="2540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6505" y="5950799"/>
              <a:ext cx="177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41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DMSS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Express</a:t>
            </a:r>
            <a:endParaRPr lang="en-US" altLang="zh-CN" sz="1400" dirty="0">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DMSS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sp>
        <p:nvSpPr>
          <p:cNvPr id="53" name="燕尾形 52"/>
          <p:cNvSpPr/>
          <p:nvPr/>
        </p:nvSpPr>
        <p:spPr bwMode="auto">
          <a:xfrm>
            <a:off x="3134335" y="1360282"/>
            <a:ext cx="1281567" cy="342256"/>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400" dirty="0" smtClean="0">
                <a:solidFill>
                  <a:schemeClr val="bg1"/>
                </a:solidFill>
                <a:latin typeface="Calibri" panose="020F0502020204030204" pitchFamily="34" charset="0"/>
                <a:cs typeface="Calibri" panose="020F0502020204030204" pitchFamily="34" charset="0"/>
                <a:sym typeface="Segoe UI" panose="020B0502040204020203" pitchFamily="34" charset="0"/>
              </a:rPr>
              <a:t>Installation</a:t>
            </a:r>
            <a:endParaRPr lang="zh-CN" altLang="en-US" sz="1400" dirty="0">
              <a:solidFill>
                <a:schemeClr val="bg1"/>
              </a:solidFill>
              <a:latin typeface="Calibri" panose="020F0502020204030204" pitchFamily="34" charset="0"/>
              <a:cs typeface="Calibri" panose="020F0502020204030204" pitchFamily="34" charset="0"/>
              <a:sym typeface="Segoe UI" panose="020B0502040204020203" pitchFamily="34" charset="0"/>
            </a:endParaRPr>
          </a:p>
        </p:txBody>
      </p:sp>
      <p:sp>
        <p:nvSpPr>
          <p:cNvPr id="54" name="燕尾形 53"/>
          <p:cNvSpPr/>
          <p:nvPr/>
        </p:nvSpPr>
        <p:spPr bwMode="auto">
          <a:xfrm>
            <a:off x="4348710" y="1360281"/>
            <a:ext cx="2158153"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latin typeface="Calibri" panose="020F0502020204030204" pitchFamily="34" charset="0"/>
                <a:cs typeface="Calibri" panose="020F0502020204030204" pitchFamily="34" charset="0"/>
              </a:rPr>
              <a:t>Adding Device to DMSS</a:t>
            </a:r>
            <a:endParaRPr lang="zh-CN" altLang="zh-CN" sz="1400" dirty="0">
              <a:latin typeface="Calibri" panose="020F0502020204030204" pitchFamily="34" charset="0"/>
              <a:cs typeface="Calibri" panose="020F0502020204030204" pitchFamily="34" charset="0"/>
            </a:endParaRPr>
          </a:p>
        </p:txBody>
      </p:sp>
      <p:sp>
        <p:nvSpPr>
          <p:cNvPr id="55" name="燕尾形 54"/>
          <p:cNvSpPr/>
          <p:nvPr/>
        </p:nvSpPr>
        <p:spPr bwMode="auto">
          <a:xfrm>
            <a:off x="6439671" y="1360281"/>
            <a:ext cx="1871209"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a:latin typeface="Calibri" panose="020F0502020204030204" pitchFamily="34" charset="0"/>
                <a:cs typeface="Calibri" panose="020F0502020204030204" pitchFamily="34" charset="0"/>
              </a:rPr>
              <a:t>Subscribing </a:t>
            </a:r>
            <a:r>
              <a:rPr lang="en-US" altLang="zh-CN" sz="1400" dirty="0" smtClean="0">
                <a:latin typeface="Calibri" panose="020F0502020204030204" pitchFamily="34" charset="0"/>
                <a:cs typeface="Calibri" panose="020F0502020204030204" pitchFamily="34" charset="0"/>
              </a:rPr>
              <a:t>Alarms</a:t>
            </a:r>
            <a:endParaRPr lang="zh-CN" altLang="zh-CN" sz="1100" dirty="0">
              <a:latin typeface="Calibri" panose="020F0502020204030204" pitchFamily="34" charset="0"/>
              <a:cs typeface="Calibri" panose="020F0502020204030204" pitchFamily="34" charset="0"/>
            </a:endParaRPr>
          </a:p>
        </p:txBody>
      </p:sp>
      <p:sp>
        <p:nvSpPr>
          <p:cNvPr id="56" name="燕尾形 55"/>
          <p:cNvSpPr/>
          <p:nvPr/>
        </p:nvSpPr>
        <p:spPr bwMode="auto">
          <a:xfrm>
            <a:off x="8239760" y="1360281"/>
            <a:ext cx="1578303"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latin typeface="Calibri" panose="020F0502020204030204" pitchFamily="34" charset="0"/>
                <a:cs typeface="Calibri" panose="020F0502020204030204" pitchFamily="34" charset="0"/>
              </a:rPr>
              <a:t>Commissioning</a:t>
            </a:r>
            <a:endParaRPr lang="zh-CN" altLang="zh-CN" sz="1100" dirty="0">
              <a:latin typeface="Calibri" panose="020F0502020204030204" pitchFamily="34" charset="0"/>
              <a:cs typeface="Calibri" panose="020F0502020204030204" pitchFamily="34" charset="0"/>
            </a:endParaRPr>
          </a:p>
        </p:txBody>
      </p:sp>
      <p:pic>
        <p:nvPicPr>
          <p:cNvPr id="57" name="图片 56"/>
          <p:cNvPicPr>
            <a:picLocks noChangeAspect="1"/>
          </p:cNvPicPr>
          <p:nvPr/>
        </p:nvPicPr>
        <p:blipFill>
          <a:blip r:embed="rId3"/>
          <a:stretch>
            <a:fillRect/>
          </a:stretch>
        </p:blipFill>
        <p:spPr>
          <a:xfrm>
            <a:off x="5881847" y="2316451"/>
            <a:ext cx="2656129" cy="2737026"/>
          </a:xfrm>
          <a:prstGeom prst="rect">
            <a:avLst/>
          </a:prstGeom>
        </p:spPr>
      </p:pic>
      <p:sp>
        <p:nvSpPr>
          <p:cNvPr id="61" name="文本框 60"/>
          <p:cNvSpPr txBox="1"/>
          <p:nvPr/>
        </p:nvSpPr>
        <p:spPr bwMode="auto">
          <a:xfrm>
            <a:off x="4908331" y="5350998"/>
            <a:ext cx="4540469" cy="316392"/>
          </a:xfrm>
          <a:prstGeom prst="rect">
            <a:avLst/>
          </a:prstGeom>
          <a:noFill/>
          <a:ln w="9525">
            <a:noFill/>
            <a:miter lim="800000"/>
            <a:headEnd/>
            <a:tailEnd/>
          </a:ln>
        </p:spPr>
        <p:txBody>
          <a:bodyPr wrap="square" lIns="99980" tIns="49986" rIns="99980" bIns="49986" rtlCol="0">
            <a:spAutoFit/>
          </a:bodyPr>
          <a:lstStyle/>
          <a:p>
            <a:pPr algn="ctr" defTabSz="1001649" eaLnBrk="0" hangingPunct="0"/>
            <a:r>
              <a:rPr lang="en-US" altLang="zh-CN" sz="1400" dirty="0" smtClean="0">
                <a:solidFill>
                  <a:srgbClr val="000000"/>
                </a:solidFill>
                <a:cs typeface="Arial" pitchFamily="34" charset="0"/>
              </a:rPr>
              <a:t>Please scan the QR code to download DMSS APP .</a:t>
            </a:r>
            <a:endParaRPr lang="zh-CN" altLang="en-US" sz="1400" dirty="0" smtClean="0">
              <a:solidFill>
                <a:srgbClr val="000000"/>
              </a:solidFill>
              <a:latin typeface="+mn-lt"/>
              <a:ea typeface="+mn-ea"/>
              <a:cs typeface="Arial" pitchFamily="34" charset="0"/>
            </a:endParaRPr>
          </a:p>
        </p:txBody>
      </p:sp>
    </p:spTree>
    <p:extLst>
      <p:ext uri="{BB962C8B-B14F-4D97-AF65-F5344CB8AC3E}">
        <p14:creationId xmlns:p14="http://schemas.microsoft.com/office/powerpoint/2010/main" val="303352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DMSS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Express</a:t>
            </a:r>
            <a:endParaRPr lang="en-US" altLang="zh-CN" sz="1400" dirty="0">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DMSS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sp>
        <p:nvSpPr>
          <p:cNvPr id="53" name="燕尾形 52"/>
          <p:cNvSpPr/>
          <p:nvPr/>
        </p:nvSpPr>
        <p:spPr bwMode="auto">
          <a:xfrm>
            <a:off x="3134335" y="1360282"/>
            <a:ext cx="1281567"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400" dirty="0" smtClean="0">
                <a:latin typeface="Calibri" panose="020F0502020204030204" pitchFamily="34" charset="0"/>
                <a:cs typeface="Calibri" panose="020F0502020204030204" pitchFamily="34" charset="0"/>
                <a:sym typeface="Segoe UI" panose="020B0502040204020203" pitchFamily="34" charset="0"/>
              </a:rPr>
              <a:t>Installation</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54" name="燕尾形 53"/>
          <p:cNvSpPr/>
          <p:nvPr/>
        </p:nvSpPr>
        <p:spPr bwMode="auto">
          <a:xfrm>
            <a:off x="4348710" y="1360281"/>
            <a:ext cx="2158153" cy="342256"/>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solidFill>
                  <a:schemeClr val="bg1"/>
                </a:solidFill>
                <a:latin typeface="Calibri" panose="020F0502020204030204" pitchFamily="34" charset="0"/>
                <a:cs typeface="Calibri" panose="020F0502020204030204" pitchFamily="34" charset="0"/>
              </a:rPr>
              <a:t>Adding Device to DMSS</a:t>
            </a:r>
            <a:endParaRPr lang="zh-CN" altLang="zh-CN" sz="1400" dirty="0">
              <a:solidFill>
                <a:schemeClr val="bg1"/>
              </a:solidFill>
              <a:latin typeface="Calibri" panose="020F0502020204030204" pitchFamily="34" charset="0"/>
              <a:cs typeface="Calibri" panose="020F0502020204030204" pitchFamily="34" charset="0"/>
            </a:endParaRPr>
          </a:p>
        </p:txBody>
      </p:sp>
      <p:sp>
        <p:nvSpPr>
          <p:cNvPr id="55" name="燕尾形 54"/>
          <p:cNvSpPr/>
          <p:nvPr/>
        </p:nvSpPr>
        <p:spPr bwMode="auto">
          <a:xfrm>
            <a:off x="6439671" y="1360281"/>
            <a:ext cx="1881369"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a:latin typeface="Calibri" panose="020F0502020204030204" pitchFamily="34" charset="0"/>
                <a:cs typeface="Calibri" panose="020F0502020204030204" pitchFamily="34" charset="0"/>
              </a:rPr>
              <a:t>Subscribing </a:t>
            </a:r>
            <a:r>
              <a:rPr lang="en-US" altLang="zh-CN" sz="1400" dirty="0" smtClean="0">
                <a:latin typeface="Calibri" panose="020F0502020204030204" pitchFamily="34" charset="0"/>
                <a:cs typeface="Calibri" panose="020F0502020204030204" pitchFamily="34" charset="0"/>
              </a:rPr>
              <a:t>Alarms</a:t>
            </a:r>
            <a:endParaRPr lang="zh-CN" altLang="zh-CN" sz="1100" dirty="0">
              <a:latin typeface="Calibri" panose="020F0502020204030204" pitchFamily="34" charset="0"/>
              <a:cs typeface="Calibri" panose="020F0502020204030204" pitchFamily="34" charset="0"/>
            </a:endParaRPr>
          </a:p>
        </p:txBody>
      </p:sp>
      <p:sp>
        <p:nvSpPr>
          <p:cNvPr id="56" name="燕尾形 55"/>
          <p:cNvSpPr/>
          <p:nvPr/>
        </p:nvSpPr>
        <p:spPr bwMode="auto">
          <a:xfrm>
            <a:off x="8258767" y="1360281"/>
            <a:ext cx="1578303"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latin typeface="Calibri" panose="020F0502020204030204" pitchFamily="34" charset="0"/>
                <a:cs typeface="Calibri" panose="020F0502020204030204" pitchFamily="34" charset="0"/>
              </a:rPr>
              <a:t>Commissioning</a:t>
            </a:r>
            <a:endParaRPr lang="zh-CN" altLang="zh-CN" sz="1100" dirty="0">
              <a:latin typeface="Calibri" panose="020F0502020204030204" pitchFamily="34" charset="0"/>
              <a:cs typeface="Calibri" panose="020F0502020204030204" pitchFamily="34" charset="0"/>
            </a:endParaRPr>
          </a:p>
        </p:txBody>
      </p:sp>
      <p:pic>
        <p:nvPicPr>
          <p:cNvPr id="25" name="图片 41" descr="D:\工作\App\DMSS\【徐盈盈】DH3.RD001758 DMSS 4.3\说明书\V1.1.0\截图\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405" y="3086869"/>
            <a:ext cx="252253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组合 25"/>
          <p:cNvGrpSpPr/>
          <p:nvPr/>
        </p:nvGrpSpPr>
        <p:grpSpPr>
          <a:xfrm>
            <a:off x="5779271" y="2865851"/>
            <a:ext cx="5396729" cy="2702278"/>
            <a:chOff x="7376115" y="2934314"/>
            <a:chExt cx="4145369" cy="2702278"/>
          </a:xfrm>
        </p:grpSpPr>
        <p:sp>
          <p:nvSpPr>
            <p:cNvPr id="28" name="矩形 27"/>
            <p:cNvSpPr/>
            <p:nvPr/>
          </p:nvSpPr>
          <p:spPr>
            <a:xfrm>
              <a:off x="7376115" y="2934314"/>
              <a:ext cx="4145369" cy="2702278"/>
            </a:xfrm>
            <a:prstGeom prst="rect">
              <a:avLst/>
            </a:prstGeom>
          </p:spPr>
          <p:txBody>
            <a:bodyPr wrap="square">
              <a:spAutoFit/>
            </a:bodyPr>
            <a:lstStyle/>
            <a:p>
              <a:pPr marL="533400">
                <a:lnSpc>
                  <a:spcPct val="130000"/>
                </a:lnSpc>
                <a:spcBef>
                  <a:spcPts val="300"/>
                </a:spcBef>
                <a:spcAft>
                  <a:spcPts val="0"/>
                </a:spcAft>
              </a:pPr>
              <a:r>
                <a:rPr lang="en-US" altLang="zh-CN" sz="1400" kern="100" dirty="0">
                  <a:latin typeface="Calibri" panose="020F0502020204030204" pitchFamily="34" charset="0"/>
                  <a:ea typeface="宋体" panose="02010600030101010101" pitchFamily="2" charset="-122"/>
                  <a:cs typeface="Calibri" panose="020F0502020204030204" pitchFamily="34" charset="0"/>
                </a:rPr>
                <a:t>You can add device by scanning device QR code or manually entering device SN</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a:t>
              </a:r>
            </a:p>
            <a:p>
              <a:pPr marL="876300" indent="-342900">
                <a:lnSpc>
                  <a:spcPct val="130000"/>
                </a:lnSpc>
                <a:spcBef>
                  <a:spcPts val="300"/>
                </a:spcBef>
                <a:spcAft>
                  <a:spcPts val="0"/>
                </a:spcAft>
                <a:buAutoNum type="arabicPeriod"/>
              </a:pP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On the </a:t>
              </a:r>
              <a:r>
                <a:rPr lang="en-US" altLang="zh-CN" sz="1400" b="1" kern="100" dirty="0" smtClean="0">
                  <a:latin typeface="Calibri" panose="020F0502020204030204" pitchFamily="34" charset="0"/>
                  <a:ea typeface="宋体" panose="02010600030101010101" pitchFamily="2" charset="-122"/>
                  <a:cs typeface="Calibri" panose="020F0502020204030204" pitchFamily="34" charset="0"/>
                </a:rPr>
                <a:t>Home</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 interface, tap          ,and then select </a:t>
              </a:r>
              <a:r>
                <a:rPr lang="en-US" altLang="zh-CN" sz="1400" b="1" dirty="0" smtClean="0">
                  <a:latin typeface="Calibri" panose="020F0502020204030204" pitchFamily="34" charset="0"/>
                  <a:cs typeface="Calibri" panose="020F0502020204030204" pitchFamily="34" charset="0"/>
                </a:rPr>
                <a:t>SN/Scan</a:t>
              </a:r>
              <a:r>
                <a:rPr lang="en-US" altLang="zh-CN" sz="1400" dirty="0" smtClean="0">
                  <a:latin typeface="Calibri" panose="020F0502020204030204" pitchFamily="34" charset="0"/>
                  <a:cs typeface="Calibri" panose="020F0502020204030204" pitchFamily="34" charset="0"/>
                </a:rPr>
                <a:t>.</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 </a:t>
              </a:r>
            </a:p>
            <a:p>
              <a:pPr marL="876300" indent="-342900">
                <a:lnSpc>
                  <a:spcPct val="130000"/>
                </a:lnSpc>
                <a:spcBef>
                  <a:spcPts val="300"/>
                </a:spcBef>
                <a:buFontTx/>
                <a:buAutoNum type="arabicPeriod"/>
              </a:pPr>
              <a:r>
                <a:rPr lang="en-US" altLang="zh-CN" sz="1400" dirty="0">
                  <a:latin typeface="Calibri" panose="020F0502020204030204" pitchFamily="34" charset="0"/>
                  <a:cs typeface="Calibri" panose="020F0502020204030204" pitchFamily="34" charset="0"/>
                </a:rPr>
                <a:t>Scan device QR code, or manually enter device SN, and then the system will identify the device type automatically. If the device type cannot be automatically identified by the system, you need to select the device type</a:t>
              </a:r>
              <a:r>
                <a:rPr lang="en-US" altLang="zh-CN" sz="1400" dirty="0" smtClean="0">
                  <a:latin typeface="Calibri" panose="020F0502020204030204" pitchFamily="34" charset="0"/>
                  <a:cs typeface="Calibri" panose="020F0502020204030204" pitchFamily="34" charset="0"/>
                </a:rPr>
                <a:t>.</a:t>
              </a:r>
            </a:p>
            <a:p>
              <a:pPr marL="876300" indent="-342900">
                <a:lnSpc>
                  <a:spcPct val="130000"/>
                </a:lnSpc>
                <a:spcBef>
                  <a:spcPts val="300"/>
                </a:spcBef>
                <a:buFontTx/>
                <a:buAutoNum type="arabicPeriod"/>
              </a:pPr>
              <a:r>
                <a:rPr lang="en-US" altLang="zh-CN" sz="1400" dirty="0">
                  <a:latin typeface="Calibri" panose="020F0502020204030204" pitchFamily="34" charset="0"/>
                  <a:cs typeface="Calibri" panose="020F0502020204030204" pitchFamily="34" charset="0"/>
                </a:rPr>
                <a:t>Enter device name, device password, and save </a:t>
              </a:r>
              <a:r>
                <a:rPr lang="en-US" altLang="zh-CN" sz="1400" dirty="0" smtClean="0">
                  <a:latin typeface="Calibri" panose="020F0502020204030204" pitchFamily="34" charset="0"/>
                  <a:cs typeface="Calibri" panose="020F0502020204030204" pitchFamily="34" charset="0"/>
                </a:rPr>
                <a:t>settings.</a:t>
              </a:r>
              <a:endParaRPr lang="zh-CN" altLang="zh-CN" sz="1400" dirty="0">
                <a:latin typeface="Calibri" panose="020F0502020204030204" pitchFamily="34" charset="0"/>
                <a:cs typeface="Calibri" panose="020F0502020204030204" pitchFamily="34" charset="0"/>
              </a:endParaRPr>
            </a:p>
            <a:p>
              <a:pPr marL="876300" indent="-342900">
                <a:spcBef>
                  <a:spcPts val="300"/>
                </a:spcBef>
                <a:spcAft>
                  <a:spcPts val="0"/>
                </a:spcAft>
                <a:buAutoNum type="arabicPeriod"/>
              </a:pPr>
              <a:endParaRPr lang="zh-CN" altLang="zh-CN" sz="1400" kern="100" dirty="0">
                <a:latin typeface="Calibri" panose="020F0502020204030204" pitchFamily="34" charset="0"/>
                <a:ea typeface="宋体" panose="02010600030101010101" pitchFamily="2" charset="-122"/>
                <a:cs typeface="Calibri" panose="020F0502020204030204" pitchFamily="34" charset="0"/>
              </a:endParaRPr>
            </a:p>
          </p:txBody>
        </p:sp>
        <p:pic>
          <p:nvPicPr>
            <p:cNvPr id="29" name="图片 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535" y="3582558"/>
              <a:ext cx="216314" cy="2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4348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DMSS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Express</a:t>
            </a:r>
            <a:endParaRPr lang="en-US" altLang="zh-CN" sz="1400" dirty="0">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DMSS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sp>
        <p:nvSpPr>
          <p:cNvPr id="30" name="燕尾形 29"/>
          <p:cNvSpPr/>
          <p:nvPr/>
        </p:nvSpPr>
        <p:spPr bwMode="auto">
          <a:xfrm>
            <a:off x="3134335" y="1360282"/>
            <a:ext cx="1281567"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400" dirty="0" smtClean="0">
                <a:latin typeface="Calibri" panose="020F0502020204030204" pitchFamily="34" charset="0"/>
                <a:cs typeface="Calibri" panose="020F0502020204030204" pitchFamily="34" charset="0"/>
                <a:sym typeface="Segoe UI" panose="020B0502040204020203" pitchFamily="34" charset="0"/>
              </a:rPr>
              <a:t>Installation</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1" name="燕尾形 30"/>
          <p:cNvSpPr/>
          <p:nvPr/>
        </p:nvSpPr>
        <p:spPr bwMode="auto">
          <a:xfrm>
            <a:off x="4348710" y="1360281"/>
            <a:ext cx="2158153"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latin typeface="Calibri" panose="020F0502020204030204" pitchFamily="34" charset="0"/>
                <a:cs typeface="Calibri" panose="020F0502020204030204" pitchFamily="34" charset="0"/>
              </a:rPr>
              <a:t>Adding Device to DMSS</a:t>
            </a:r>
            <a:endParaRPr lang="zh-CN" altLang="zh-CN" sz="1400" dirty="0">
              <a:latin typeface="Calibri" panose="020F0502020204030204" pitchFamily="34" charset="0"/>
              <a:cs typeface="Calibri" panose="020F0502020204030204" pitchFamily="34" charset="0"/>
            </a:endParaRPr>
          </a:p>
        </p:txBody>
      </p:sp>
      <p:sp>
        <p:nvSpPr>
          <p:cNvPr id="32" name="燕尾形 31"/>
          <p:cNvSpPr/>
          <p:nvPr/>
        </p:nvSpPr>
        <p:spPr bwMode="auto">
          <a:xfrm>
            <a:off x="6439671" y="1360281"/>
            <a:ext cx="1881369" cy="342256"/>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a:solidFill>
                  <a:schemeClr val="bg1"/>
                </a:solidFill>
                <a:latin typeface="Calibri" panose="020F0502020204030204" pitchFamily="34" charset="0"/>
                <a:cs typeface="Calibri" panose="020F0502020204030204" pitchFamily="34" charset="0"/>
              </a:rPr>
              <a:t>Subscribing </a:t>
            </a:r>
            <a:r>
              <a:rPr lang="en-US" altLang="zh-CN" sz="1400" dirty="0" smtClean="0">
                <a:solidFill>
                  <a:schemeClr val="bg1"/>
                </a:solidFill>
                <a:latin typeface="Calibri" panose="020F0502020204030204" pitchFamily="34" charset="0"/>
                <a:cs typeface="Calibri" panose="020F0502020204030204" pitchFamily="34" charset="0"/>
              </a:rPr>
              <a:t>Alarms</a:t>
            </a:r>
            <a:endParaRPr lang="zh-CN" altLang="zh-CN" sz="1100" dirty="0">
              <a:solidFill>
                <a:schemeClr val="bg1"/>
              </a:solidFill>
              <a:latin typeface="Calibri" panose="020F0502020204030204" pitchFamily="34" charset="0"/>
              <a:cs typeface="Calibri" panose="020F0502020204030204" pitchFamily="34" charset="0"/>
            </a:endParaRPr>
          </a:p>
        </p:txBody>
      </p:sp>
      <p:sp>
        <p:nvSpPr>
          <p:cNvPr id="33" name="燕尾形 32"/>
          <p:cNvSpPr/>
          <p:nvPr/>
        </p:nvSpPr>
        <p:spPr bwMode="auto">
          <a:xfrm>
            <a:off x="8258767" y="1360281"/>
            <a:ext cx="1578303"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latin typeface="Calibri" panose="020F0502020204030204" pitchFamily="34" charset="0"/>
                <a:cs typeface="Calibri" panose="020F0502020204030204" pitchFamily="34" charset="0"/>
              </a:rPr>
              <a:t>Commissioning</a:t>
            </a:r>
            <a:endParaRPr lang="zh-CN" altLang="zh-CN" sz="1100" dirty="0">
              <a:latin typeface="Calibri" panose="020F0502020204030204" pitchFamily="34" charset="0"/>
              <a:cs typeface="Calibri" panose="020F050202020403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843" y="2450720"/>
            <a:ext cx="291306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6645826" y="3037840"/>
            <a:ext cx="4702857" cy="2203680"/>
            <a:chOff x="6645863" y="2450720"/>
            <a:chExt cx="4702857" cy="2203680"/>
          </a:xfrm>
        </p:grpSpPr>
        <p:sp>
          <p:nvSpPr>
            <p:cNvPr id="2" name="矩形 1"/>
            <p:cNvSpPr/>
            <p:nvPr/>
          </p:nvSpPr>
          <p:spPr>
            <a:xfrm>
              <a:off x="6645863" y="2450720"/>
              <a:ext cx="4702857" cy="2203680"/>
            </a:xfrm>
            <a:prstGeom prst="rect">
              <a:avLst/>
            </a:prstGeom>
          </p:spPr>
          <p:txBody>
            <a:bodyPr wrap="square">
              <a:spAutoFit/>
            </a:bodyPr>
            <a:lstStyle/>
            <a:p>
              <a:pPr marL="342900" lvl="0" indent="-342900" algn="just" fontAlgn="base">
                <a:lnSpc>
                  <a:spcPct val="140000"/>
                </a:lnSpc>
                <a:spcAft>
                  <a:spcPts val="0"/>
                </a:spcAft>
                <a:buFont typeface="+mj-lt"/>
                <a:buAutoNum type="arabicPeriod"/>
              </a:pPr>
              <a:r>
                <a:rPr lang="en-US" altLang="zh-CN" sz="1400" kern="100" dirty="0">
                  <a:latin typeface="Calibri" panose="020F0502020204030204" pitchFamily="34" charset="0"/>
                  <a:ea typeface="宋体" panose="02010600030101010101" pitchFamily="2" charset="-122"/>
                  <a:cs typeface="Calibri" panose="020F0502020204030204" pitchFamily="34" charset="0"/>
                </a:rPr>
                <a:t>Log in to DMSS</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a:t>
              </a:r>
            </a:p>
            <a:p>
              <a:pPr marL="342900" lvl="0" indent="-342900" algn="just" fontAlgn="base">
                <a:lnSpc>
                  <a:spcPct val="140000"/>
                </a:lnSpc>
                <a:spcAft>
                  <a:spcPts val="0"/>
                </a:spcAft>
                <a:buFont typeface="+mj-lt"/>
                <a:buAutoNum type="arabicPeriod"/>
              </a:pP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Tap             </a:t>
              </a:r>
            </a:p>
            <a:p>
              <a:pPr marL="342900" lvl="0" indent="-342900" algn="just" fontAlgn="base">
                <a:lnSpc>
                  <a:spcPct val="140000"/>
                </a:lnSpc>
                <a:spcAft>
                  <a:spcPts val="0"/>
                </a:spcAft>
                <a:buFont typeface="+mj-lt"/>
                <a:buAutoNum type="arabicPeriod"/>
              </a:pPr>
              <a:r>
                <a:rPr lang="en-US" altLang="zh-CN" sz="1400" dirty="0" smtClean="0">
                  <a:latin typeface="Calibri" panose="020F0502020204030204" pitchFamily="34" charset="0"/>
                  <a:cs typeface="Calibri" panose="020F0502020204030204" pitchFamily="34" charset="0"/>
                </a:rPr>
                <a:t>Tap     </a:t>
              </a:r>
              <a:r>
                <a:rPr lang="en-US" altLang="zh-CN" sz="1400" dirty="0">
                  <a:latin typeface="Calibri" panose="020F0502020204030204" pitchFamily="34" charset="0"/>
                  <a:cs typeface="Calibri" panose="020F0502020204030204" pitchFamily="34" charset="0"/>
                </a:rPr>
                <a:t>, and then find and tap the face recognition terminal you are going to subscribe alarm message for.</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 </a:t>
              </a:r>
            </a:p>
            <a:p>
              <a:pPr marL="342900" lvl="0" indent="-342900" algn="just" fontAlgn="base">
                <a:lnSpc>
                  <a:spcPct val="140000"/>
                </a:lnSpc>
                <a:spcAft>
                  <a:spcPts val="0"/>
                </a:spcAft>
                <a:buFont typeface="+mj-lt"/>
                <a:buAutoNum type="arabicPeriod"/>
              </a:pPr>
              <a:r>
                <a:rPr lang="en-US" altLang="zh-CN" sz="1400" dirty="0" smtClean="0">
                  <a:latin typeface="Calibri" panose="020F0502020204030204" pitchFamily="34" charset="0"/>
                  <a:cs typeface="Calibri" panose="020F0502020204030204" pitchFamily="34" charset="0"/>
                </a:rPr>
                <a:t>Tap         </a:t>
              </a:r>
              <a:r>
                <a:rPr lang="en-US" altLang="zh-CN" sz="1400" dirty="0">
                  <a:latin typeface="Calibri" panose="020F0502020204030204" pitchFamily="34" charset="0"/>
                  <a:cs typeface="Calibri" panose="020F0502020204030204" pitchFamily="34" charset="0"/>
                </a:rPr>
                <a:t>next to </a:t>
              </a:r>
              <a:r>
                <a:rPr lang="en-US" altLang="zh-CN" sz="1400" b="1" dirty="0">
                  <a:latin typeface="Calibri" panose="020F0502020204030204" pitchFamily="34" charset="0"/>
                  <a:cs typeface="Calibri" panose="020F0502020204030204" pitchFamily="34" charset="0"/>
                </a:rPr>
                <a:t>Notification</a:t>
              </a:r>
              <a:r>
                <a:rPr lang="en-US" altLang="zh-CN" sz="1400" dirty="0">
                  <a:latin typeface="Calibri" panose="020F0502020204030204" pitchFamily="34" charset="0"/>
                  <a:cs typeface="Calibri" panose="020F0502020204030204" pitchFamily="34" charset="0"/>
                </a:rPr>
                <a:t> to enable automatic push of access control alarms</a:t>
              </a:r>
              <a:r>
                <a:rPr lang="en-US" altLang="zh-CN" sz="1400" dirty="0" smtClean="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indicates that the notification is enabled.</a:t>
              </a:r>
              <a:endParaRPr lang="zh-CN" altLang="zh-CN" sz="1400" kern="100" dirty="0">
                <a:latin typeface="Calibri" panose="020F0502020204030204" pitchFamily="34" charset="0"/>
                <a:ea typeface="宋体" panose="02010600030101010101" pitchFamily="2" charset="-122"/>
                <a:cs typeface="Calibri" panose="020F0502020204030204" pitchFamily="34" charset="0"/>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55" y="2805132"/>
              <a:ext cx="229571" cy="28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788" y="3154279"/>
              <a:ext cx="2111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788" y="3781534"/>
              <a:ext cx="236537"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0754" y="4079240"/>
              <a:ext cx="2365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68353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005907" y="1257986"/>
            <a:ext cx="8636697"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7" name="标题 13"/>
          <p:cNvSpPr>
            <a:spLocks noGrp="1"/>
          </p:cNvSpPr>
          <p:nvPr>
            <p:ph type="title"/>
          </p:nvPr>
        </p:nvSpPr>
        <p:spPr>
          <a:xfrm>
            <a:off x="478056" y="240390"/>
            <a:ext cx="11322049" cy="868363"/>
          </a:xfrm>
        </p:spPr>
        <p:txBody>
          <a:bodyPr/>
          <a:lstStyle/>
          <a:p>
            <a:r>
              <a:rPr lang="en-US" altLang="zh-CN" dirty="0" smtClean="0"/>
              <a:t>Configuration | Configuring DMSS</a:t>
            </a:r>
            <a:endParaRPr lang="zh-CN" altLang="en-US" dirty="0"/>
          </a:p>
        </p:txBody>
      </p:sp>
      <p:sp>
        <p:nvSpPr>
          <p:cNvPr id="34" name="Rectangle 24"/>
          <p:cNvSpPr>
            <a:spLocks noChangeArrowheads="1"/>
          </p:cNvSpPr>
          <p:nvPr/>
        </p:nvSpPr>
        <p:spPr bwMode="auto">
          <a:xfrm>
            <a:off x="478056" y="1257986"/>
            <a:ext cx="2387064" cy="5169017"/>
          </a:xfrm>
          <a:prstGeom prst="rect">
            <a:avLst/>
          </a:prstGeom>
          <a:solidFill>
            <a:schemeClr val="bg1">
              <a:lumMod val="95000"/>
            </a:schemeClr>
          </a:solidFill>
          <a:ln w="14351" algn="ctr">
            <a:solidFill>
              <a:srgbClr val="000000"/>
            </a:solidFill>
            <a:prstDash val="dash"/>
            <a:miter lim="800000"/>
            <a:headEnd/>
            <a:tailEnd/>
          </a:ln>
        </p:spPr>
        <p:txBody>
          <a:bodyPr wrap="square" anchor="t">
            <a:noAutofit/>
          </a:bodyPr>
          <a:lstStyle/>
          <a:p>
            <a:pPr algn="ctr">
              <a:spcBef>
                <a:spcPts val="0"/>
              </a:spcBef>
              <a:defRPr/>
            </a:pP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5" name="矩形 34"/>
          <p:cNvSpPr/>
          <p:nvPr/>
        </p:nvSpPr>
        <p:spPr bwMode="auto">
          <a:xfrm>
            <a:off x="529330" y="1360282"/>
            <a:ext cx="2284516" cy="34225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Upgrade</a:t>
            </a:r>
            <a:endParaRPr lang="zh-CN" altLang="en-US" sz="1400" dirty="0">
              <a:latin typeface="Calibri" panose="020F0502020204030204" pitchFamily="34" charset="0"/>
              <a:cs typeface="Calibri" panose="020F0502020204030204" pitchFamily="34" charset="0"/>
            </a:endParaRPr>
          </a:p>
        </p:txBody>
      </p:sp>
      <p:cxnSp>
        <p:nvCxnSpPr>
          <p:cNvPr id="36" name="直接箭头连接符 35"/>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7" name="矩形 36"/>
          <p:cNvSpPr/>
          <p:nvPr/>
        </p:nvSpPr>
        <p:spPr bwMode="auto">
          <a:xfrm>
            <a:off x="528678" y="1917360"/>
            <a:ext cx="2284516" cy="5616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a:latin typeface="Calibri" panose="020F0502020204030204" pitchFamily="34" charset="0"/>
                <a:cs typeface="Calibri" panose="020F0502020204030204" pitchFamily="34" charset="0"/>
                <a:sym typeface="+mn-lt"/>
              </a:rPr>
              <a:t>Face Recognition </a:t>
            </a:r>
            <a:r>
              <a:rPr lang="en-US" altLang="zh-CN" sz="1400" dirty="0" smtClean="0">
                <a:latin typeface="Calibri" panose="020F0502020204030204" pitchFamily="34" charset="0"/>
                <a:cs typeface="Calibri" panose="020F0502020204030204" pitchFamily="34" charset="0"/>
                <a:sym typeface="+mn-lt"/>
              </a:rPr>
              <a:t>Terminal</a:t>
            </a:r>
            <a:endParaRPr lang="en-US" altLang="zh-CN" sz="1400" dirty="0">
              <a:latin typeface="Calibri" panose="020F0502020204030204" pitchFamily="34" charset="0"/>
              <a:cs typeface="Calibri" panose="020F0502020204030204" pitchFamily="34" charset="0"/>
              <a:sym typeface="+mn-lt"/>
            </a:endParaRPr>
          </a:p>
        </p:txBody>
      </p:sp>
      <p:cxnSp>
        <p:nvCxnSpPr>
          <p:cNvPr id="38" name="直接箭头连接符 37"/>
          <p:cNvCxnSpPr/>
          <p:nvPr/>
        </p:nvCxnSpPr>
        <p:spPr bwMode="auto">
          <a:xfrm>
            <a:off x="1655119" y="1702538"/>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直接箭头连接符 38"/>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直接箭头连接符 39"/>
          <p:cNvCxnSpPr/>
          <p:nvPr/>
        </p:nvCxnSpPr>
        <p:spPr bwMode="auto">
          <a:xfrm>
            <a:off x="1655119" y="24790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2" name="矩形 41"/>
          <p:cNvSpPr/>
          <p:nvPr/>
        </p:nvSpPr>
        <p:spPr bwMode="auto">
          <a:xfrm>
            <a:off x="528678" y="26938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NVR</a:t>
            </a:r>
            <a:endParaRPr lang="en-US" altLang="zh-CN" sz="1400" dirty="0">
              <a:latin typeface="Calibri" panose="020F0502020204030204" pitchFamily="34" charset="0"/>
              <a:cs typeface="Calibri" panose="020F0502020204030204" pitchFamily="34" charset="0"/>
              <a:sym typeface="+mn-lt"/>
            </a:endParaRPr>
          </a:p>
        </p:txBody>
      </p:sp>
      <p:cxnSp>
        <p:nvCxnSpPr>
          <p:cNvPr id="43" name="直接箭头连接符 42"/>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4" name="直接箭头连接符 43"/>
          <p:cNvCxnSpPr/>
          <p:nvPr/>
        </p:nvCxnSpPr>
        <p:spPr bwMode="auto">
          <a:xfrm>
            <a:off x="1655119" y="30378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5" name="矩形 44"/>
          <p:cNvSpPr/>
          <p:nvPr/>
        </p:nvSpPr>
        <p:spPr bwMode="auto">
          <a:xfrm>
            <a:off x="528678" y="3252662"/>
            <a:ext cx="2284516" cy="34397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latin typeface="Calibri" panose="020F0502020204030204" pitchFamily="34" charset="0"/>
                <a:cs typeface="Calibri" panose="020F0502020204030204" pitchFamily="34" charset="0"/>
              </a:rPr>
              <a:t>Configuring </a:t>
            </a:r>
            <a:r>
              <a:rPr lang="en-US" altLang="zh-CN" sz="1400" dirty="0" smtClean="0">
                <a:latin typeface="Calibri" panose="020F0502020204030204" pitchFamily="34" charset="0"/>
                <a:cs typeface="Calibri" panose="020F0502020204030204" pitchFamily="34" charset="0"/>
                <a:sym typeface="+mn-lt"/>
              </a:rPr>
              <a:t>Express</a:t>
            </a:r>
            <a:endParaRPr lang="en-US" altLang="zh-CN" sz="1400" dirty="0">
              <a:latin typeface="Calibri" panose="020F0502020204030204" pitchFamily="34" charset="0"/>
              <a:cs typeface="Calibri" panose="020F0502020204030204" pitchFamily="34" charset="0"/>
              <a:sym typeface="+mn-lt"/>
            </a:endParaRPr>
          </a:p>
        </p:txBody>
      </p:sp>
      <p:cxnSp>
        <p:nvCxnSpPr>
          <p:cNvPr id="46" name="直接箭头连接符 45"/>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a:off x="1655119" y="3596640"/>
            <a:ext cx="0" cy="21770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8" name="矩形 47"/>
          <p:cNvSpPr/>
          <p:nvPr/>
        </p:nvSpPr>
        <p:spPr bwMode="auto">
          <a:xfrm>
            <a:off x="528678" y="3811462"/>
            <a:ext cx="2284516" cy="34397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smtClean="0">
                <a:solidFill>
                  <a:schemeClr val="bg1"/>
                </a:solidFill>
                <a:latin typeface="Calibri" panose="020F0502020204030204" pitchFamily="34" charset="0"/>
                <a:cs typeface="Calibri" panose="020F0502020204030204" pitchFamily="34" charset="0"/>
              </a:rPr>
              <a:t>Configuring </a:t>
            </a:r>
            <a:r>
              <a:rPr lang="en-US" altLang="zh-CN" sz="1400" dirty="0" smtClean="0">
                <a:solidFill>
                  <a:schemeClr val="bg1"/>
                </a:solidFill>
                <a:latin typeface="Calibri" panose="020F0502020204030204" pitchFamily="34" charset="0"/>
                <a:cs typeface="Calibri" panose="020F0502020204030204" pitchFamily="34" charset="0"/>
                <a:sym typeface="+mn-lt"/>
              </a:rPr>
              <a:t>DMSS</a:t>
            </a:r>
            <a:endParaRPr lang="en-US" altLang="zh-CN" sz="1400" dirty="0">
              <a:solidFill>
                <a:schemeClr val="bg1"/>
              </a:solidFill>
              <a:latin typeface="Calibri" panose="020F0502020204030204" pitchFamily="34" charset="0"/>
              <a:cs typeface="Calibri" panose="020F0502020204030204" pitchFamily="34" charset="0"/>
              <a:sym typeface="+mn-lt"/>
            </a:endParaRPr>
          </a:p>
        </p:txBody>
      </p:sp>
      <p:sp>
        <p:nvSpPr>
          <p:cNvPr id="30" name="燕尾形 29"/>
          <p:cNvSpPr/>
          <p:nvPr/>
        </p:nvSpPr>
        <p:spPr bwMode="auto">
          <a:xfrm>
            <a:off x="3134335" y="1360282"/>
            <a:ext cx="1281567"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400" dirty="0" smtClean="0">
                <a:latin typeface="Calibri" panose="020F0502020204030204" pitchFamily="34" charset="0"/>
                <a:cs typeface="Calibri" panose="020F0502020204030204" pitchFamily="34" charset="0"/>
                <a:sym typeface="Segoe UI" panose="020B0502040204020203" pitchFamily="34" charset="0"/>
              </a:rPr>
              <a:t>Installation</a:t>
            </a:r>
            <a:endParaRPr lang="zh-CN" altLang="en-US" sz="1400" dirty="0">
              <a:latin typeface="Calibri" panose="020F0502020204030204" pitchFamily="34" charset="0"/>
              <a:cs typeface="Calibri" panose="020F0502020204030204" pitchFamily="34" charset="0"/>
              <a:sym typeface="Segoe UI" panose="020B0502040204020203" pitchFamily="34" charset="0"/>
            </a:endParaRPr>
          </a:p>
        </p:txBody>
      </p:sp>
      <p:sp>
        <p:nvSpPr>
          <p:cNvPr id="31" name="燕尾形 30"/>
          <p:cNvSpPr/>
          <p:nvPr/>
        </p:nvSpPr>
        <p:spPr bwMode="auto">
          <a:xfrm>
            <a:off x="4348710" y="1360281"/>
            <a:ext cx="2158153"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latin typeface="Calibri" panose="020F0502020204030204" pitchFamily="34" charset="0"/>
                <a:cs typeface="Calibri" panose="020F0502020204030204" pitchFamily="34" charset="0"/>
              </a:rPr>
              <a:t>Adding Device to DMSS</a:t>
            </a:r>
            <a:endParaRPr lang="zh-CN" altLang="zh-CN" sz="1400" dirty="0">
              <a:latin typeface="Calibri" panose="020F0502020204030204" pitchFamily="34" charset="0"/>
              <a:cs typeface="Calibri" panose="020F0502020204030204" pitchFamily="34" charset="0"/>
            </a:endParaRPr>
          </a:p>
        </p:txBody>
      </p:sp>
      <p:sp>
        <p:nvSpPr>
          <p:cNvPr id="32" name="燕尾形 31"/>
          <p:cNvSpPr/>
          <p:nvPr/>
        </p:nvSpPr>
        <p:spPr bwMode="auto">
          <a:xfrm>
            <a:off x="6439671" y="1360281"/>
            <a:ext cx="1881369" cy="342256"/>
          </a:xfrm>
          <a:prstGeom prst="chevron">
            <a:avLst>
              <a:gd name="adj" fmla="val 37139"/>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a:latin typeface="Calibri" panose="020F0502020204030204" pitchFamily="34" charset="0"/>
                <a:cs typeface="Calibri" panose="020F0502020204030204" pitchFamily="34" charset="0"/>
              </a:rPr>
              <a:t>Subscribing </a:t>
            </a:r>
            <a:r>
              <a:rPr lang="en-US" altLang="zh-CN" sz="1400" dirty="0" smtClean="0">
                <a:latin typeface="Calibri" panose="020F0502020204030204" pitchFamily="34" charset="0"/>
                <a:cs typeface="Calibri" panose="020F0502020204030204" pitchFamily="34" charset="0"/>
              </a:rPr>
              <a:t>Alarms</a:t>
            </a:r>
            <a:endParaRPr lang="zh-CN" altLang="zh-CN" sz="1100" dirty="0">
              <a:latin typeface="Calibri" panose="020F0502020204030204" pitchFamily="34" charset="0"/>
              <a:cs typeface="Calibri" panose="020F0502020204030204" pitchFamily="34" charset="0"/>
            </a:endParaRPr>
          </a:p>
        </p:txBody>
      </p:sp>
      <p:sp>
        <p:nvSpPr>
          <p:cNvPr id="33" name="燕尾形 32"/>
          <p:cNvSpPr/>
          <p:nvPr/>
        </p:nvSpPr>
        <p:spPr bwMode="auto">
          <a:xfrm>
            <a:off x="8258767" y="1360281"/>
            <a:ext cx="1578303" cy="342256"/>
          </a:xfrm>
          <a:prstGeom prst="chevron">
            <a:avLst>
              <a:gd name="adj" fmla="val 37139"/>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400" dirty="0" smtClean="0">
                <a:solidFill>
                  <a:schemeClr val="bg1"/>
                </a:solidFill>
                <a:latin typeface="Calibri" panose="020F0502020204030204" pitchFamily="34" charset="0"/>
                <a:cs typeface="Calibri" panose="020F0502020204030204" pitchFamily="34" charset="0"/>
              </a:rPr>
              <a:t>Commissioning</a:t>
            </a:r>
            <a:endParaRPr lang="zh-CN" altLang="zh-CN" sz="1100" dirty="0">
              <a:solidFill>
                <a:schemeClr val="bg1"/>
              </a:solidFill>
              <a:latin typeface="Calibri" panose="020F0502020204030204" pitchFamily="34" charset="0"/>
              <a:cs typeface="Calibri" panose="020F050202020403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817" y="1862920"/>
            <a:ext cx="2735263"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578" y="2693862"/>
            <a:ext cx="2047964" cy="347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7685503" y="3146691"/>
            <a:ext cx="3403600" cy="2332946"/>
            <a:chOff x="7802880" y="2782161"/>
            <a:chExt cx="3403600" cy="2332946"/>
          </a:xfrm>
        </p:grpSpPr>
        <p:sp>
          <p:nvSpPr>
            <p:cNvPr id="4" name="矩形 3"/>
            <p:cNvSpPr/>
            <p:nvPr/>
          </p:nvSpPr>
          <p:spPr>
            <a:xfrm>
              <a:off x="7802880" y="2782161"/>
              <a:ext cx="3403600" cy="2332946"/>
            </a:xfrm>
            <a:prstGeom prst="rect">
              <a:avLst/>
            </a:prstGeom>
          </p:spPr>
          <p:txBody>
            <a:bodyPr wrap="square">
              <a:spAutoFit/>
            </a:bodyPr>
            <a:lstStyle/>
            <a:p>
              <a:pPr marL="342900" lvl="0" indent="-342900" fontAlgn="base">
                <a:lnSpc>
                  <a:spcPct val="130000"/>
                </a:lnSpc>
                <a:spcAft>
                  <a:spcPts val="0"/>
                </a:spcAft>
                <a:buFont typeface="+mj-lt"/>
                <a:buAutoNum type="arabicPeriod"/>
              </a:pPr>
              <a:r>
                <a:rPr lang="en-US" altLang="zh-CN" sz="1400" kern="100" dirty="0">
                  <a:latin typeface="Calibri" panose="020F0502020204030204" pitchFamily="34" charset="0"/>
                  <a:ea typeface="宋体" panose="02010600030101010101" pitchFamily="2" charset="-122"/>
                  <a:cs typeface="Calibri" panose="020F0502020204030204" pitchFamily="34" charset="0"/>
                </a:rPr>
                <a:t>Trigger a human body temperature alarm (temperature higher than the threshold).</a:t>
              </a:r>
              <a:endParaRPr lang="zh-CN" altLang="zh-CN" sz="1400" kern="100" dirty="0">
                <a:latin typeface="Calibri" panose="020F0502020204030204" pitchFamily="34" charset="0"/>
                <a:ea typeface="宋体" panose="02010600030101010101" pitchFamily="2" charset="-122"/>
                <a:cs typeface="Calibri" panose="020F0502020204030204" pitchFamily="34" charset="0"/>
              </a:endParaRPr>
            </a:p>
            <a:p>
              <a:pPr marL="342900" lvl="0" indent="-342900" fontAlgn="base">
                <a:lnSpc>
                  <a:spcPct val="130000"/>
                </a:lnSpc>
                <a:spcAft>
                  <a:spcPts val="0"/>
                </a:spcAft>
                <a:buFont typeface="+mj-lt"/>
                <a:buAutoNum type="arabicPeriod"/>
              </a:pPr>
              <a:r>
                <a:rPr lang="en-US" altLang="zh-CN" sz="1400" kern="100" dirty="0">
                  <a:latin typeface="Calibri" panose="020F0502020204030204" pitchFamily="34" charset="0"/>
                  <a:ea typeface="宋体" panose="02010600030101010101" pitchFamily="2" charset="-122"/>
                  <a:cs typeface="Calibri" panose="020F0502020204030204" pitchFamily="34" charset="0"/>
                </a:rPr>
                <a:t>Log in to DMSS</a:t>
              </a:r>
              <a:r>
                <a:rPr lang="en-US" altLang="zh-CN" sz="1400" kern="100" dirty="0" smtClean="0">
                  <a:latin typeface="Calibri" panose="020F0502020204030204" pitchFamily="34" charset="0"/>
                  <a:ea typeface="宋体" panose="02010600030101010101" pitchFamily="2" charset="-122"/>
                  <a:cs typeface="Calibri" panose="020F0502020204030204" pitchFamily="34" charset="0"/>
                </a:rPr>
                <a:t>.</a:t>
              </a:r>
            </a:p>
            <a:p>
              <a:pPr marL="342900" lvl="0" indent="-342900" fontAlgn="base">
                <a:lnSpc>
                  <a:spcPct val="130000"/>
                </a:lnSpc>
                <a:spcAft>
                  <a:spcPts val="0"/>
                </a:spcAft>
                <a:buFont typeface="+mj-lt"/>
                <a:buAutoNum type="arabicPeriod"/>
              </a:pPr>
              <a:r>
                <a:rPr lang="en-US" altLang="zh-CN" sz="1400" dirty="0" smtClean="0">
                  <a:latin typeface="Calibri" panose="020F0502020204030204" pitchFamily="34" charset="0"/>
                  <a:cs typeface="Calibri" panose="020F0502020204030204" pitchFamily="34" charset="0"/>
                </a:rPr>
                <a:t>Tap             , find </a:t>
              </a:r>
              <a:r>
                <a:rPr lang="en-US" altLang="zh-CN" sz="1400" dirty="0">
                  <a:latin typeface="Calibri" panose="020F0502020204030204" pitchFamily="34" charset="0"/>
                  <a:cs typeface="Calibri" panose="020F0502020204030204" pitchFamily="34" charset="0"/>
                </a:rPr>
                <a:t>and tap the name of the face recognition terminal, and then check whether the body temperature alarm is displayed.</a:t>
              </a:r>
              <a:r>
                <a:rPr lang="en-US" altLang="zh-CN" sz="1400" dirty="0" smtClean="0">
                  <a:latin typeface="Calibri" panose="020F0502020204030204" pitchFamily="34" charset="0"/>
                  <a:cs typeface="Calibri" panose="020F0502020204030204" pitchFamily="34" charset="0"/>
                </a:rPr>
                <a:t> </a:t>
              </a:r>
              <a:endParaRPr lang="zh-CN" altLang="zh-CN" sz="1400" kern="100" dirty="0">
                <a:latin typeface="Calibri" panose="020F0502020204030204" pitchFamily="34" charset="0"/>
                <a:ea typeface="宋体" panose="02010600030101010101" pitchFamily="2" charset="-122"/>
                <a:cs typeface="Calibri" panose="020F0502020204030204" pitchFamily="34" charset="0"/>
              </a:endParaRPr>
            </a:p>
          </p:txBody>
        </p:sp>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091" y="3933772"/>
              <a:ext cx="331591" cy="31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82207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smtClean="0"/>
              <a:t>Overview</a:t>
            </a:r>
            <a:endParaRPr lang="zh-CN" altLang="en-US" dirty="0"/>
          </a:p>
        </p:txBody>
      </p:sp>
      <p:sp>
        <p:nvSpPr>
          <p:cNvPr id="20" name="文本占位符 17"/>
          <p:cNvSpPr>
            <a:spLocks noGrp="1"/>
          </p:cNvSpPr>
          <p:nvPr/>
        </p:nvSpPr>
        <p:spPr>
          <a:xfrm>
            <a:off x="6439711" y="4321782"/>
            <a:ext cx="930865"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solidFill>
                  <a:srgbClr val="C00000"/>
                </a:solidFill>
              </a:rPr>
              <a:t>04</a:t>
            </a:r>
            <a:endParaRPr lang="en-US" dirty="0">
              <a:solidFill>
                <a:srgbClr val="C00000"/>
              </a:solidFill>
            </a:endParaRPr>
          </a:p>
        </p:txBody>
      </p:sp>
      <p:sp>
        <p:nvSpPr>
          <p:cNvPr id="21" name="文本占位符 55"/>
          <p:cNvSpPr>
            <a:spLocks noGrp="1"/>
          </p:cNvSpPr>
          <p:nvPr/>
        </p:nvSpPr>
        <p:spPr>
          <a:xfrm>
            <a:off x="7533314" y="4396645"/>
            <a:ext cx="3610917"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solidFill>
                  <a:srgbClr val="C00000"/>
                </a:solidFill>
              </a:rPr>
              <a:t>FAQ</a:t>
            </a:r>
            <a:endParaRPr lang="en-US" dirty="0">
              <a:solidFill>
                <a:srgbClr val="C00000"/>
              </a:solidFill>
            </a:endParaRPr>
          </a:p>
        </p:txBody>
      </p:sp>
      <p:sp>
        <p:nvSpPr>
          <p:cNvPr id="22" name="文本占位符 56"/>
          <p:cNvSpPr>
            <a:spLocks noGrp="1"/>
          </p:cNvSpPr>
          <p:nvPr/>
        </p:nvSpPr>
        <p:spPr>
          <a:xfrm>
            <a:off x="7513860" y="4889214"/>
            <a:ext cx="4064194" cy="1114104"/>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pPr>
              <a:lnSpc>
                <a:spcPct val="100000"/>
              </a:lnSpc>
            </a:pPr>
            <a:r>
              <a:rPr lang="en-US" dirty="0" smtClean="0">
                <a:solidFill>
                  <a:srgbClr val="C00000"/>
                </a:solidFill>
              </a:rPr>
              <a:t>Solution FAQ</a:t>
            </a:r>
            <a:endParaRPr lang="en-US" dirty="0">
              <a:solidFill>
                <a:srgbClr val="C00000"/>
              </a:solidFill>
            </a:endParaRPr>
          </a:p>
        </p:txBody>
      </p:sp>
      <p:sp>
        <p:nvSpPr>
          <p:cNvPr id="24" name="文本占位符 57"/>
          <p:cNvSpPr>
            <a:spLocks noGrp="1"/>
          </p:cNvSpPr>
          <p:nvPr/>
        </p:nvSpPr>
        <p:spPr>
          <a:xfrm>
            <a:off x="7577666" y="2676976"/>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t>Installation Guidance</a:t>
            </a:r>
            <a:endParaRPr lang="en-US" dirty="0"/>
          </a:p>
        </p:txBody>
      </p:sp>
      <p:sp>
        <p:nvSpPr>
          <p:cNvPr id="25" name="文本占位符 58"/>
          <p:cNvSpPr>
            <a:spLocks noGrp="1"/>
          </p:cNvSpPr>
          <p:nvPr/>
        </p:nvSpPr>
        <p:spPr>
          <a:xfrm>
            <a:off x="7577666" y="3168013"/>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zh-CN" dirty="0" smtClean="0">
                <a:sym typeface="+mn-lt"/>
              </a:rPr>
              <a:t>Face </a:t>
            </a:r>
            <a:r>
              <a:rPr lang="en-US" altLang="zh-CN" dirty="0">
                <a:sym typeface="+mn-lt"/>
              </a:rPr>
              <a:t>Recognition </a:t>
            </a:r>
            <a:r>
              <a:rPr lang="en-US" altLang="zh-CN" dirty="0" smtClean="0">
                <a:sym typeface="+mn-lt"/>
              </a:rPr>
              <a:t>Terminal</a:t>
            </a:r>
            <a:endParaRPr lang="en-US" dirty="0"/>
          </a:p>
        </p:txBody>
      </p:sp>
      <p:sp>
        <p:nvSpPr>
          <p:cNvPr id="26" name="文本占位符 61"/>
          <p:cNvSpPr>
            <a:spLocks noGrp="1"/>
          </p:cNvSpPr>
          <p:nvPr/>
        </p:nvSpPr>
        <p:spPr>
          <a:xfrm>
            <a:off x="6439711"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02</a:t>
            </a:r>
            <a:endParaRPr lang="en-US" dirty="0"/>
          </a:p>
        </p:txBody>
      </p:sp>
      <p:sp>
        <p:nvSpPr>
          <p:cNvPr id="11" name="文本占位符 57"/>
          <p:cNvSpPr>
            <a:spLocks noGrp="1"/>
          </p:cNvSpPr>
          <p:nvPr/>
        </p:nvSpPr>
        <p:spPr>
          <a:xfrm>
            <a:off x="2262733" y="4382745"/>
            <a:ext cx="4008198" cy="443198"/>
          </a:xfrm>
          <a:prstGeom prst="rect">
            <a:avLst/>
          </a:prstGeom>
          <a:ln>
            <a:noFill/>
          </a:ln>
        </p:spPr>
        <p:txBody>
          <a:bodyPr vert="horz" wrap="square" lIns="0" tIns="0" rIns="0" bIns="0"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3200" b="1" kern="1200" baseline="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Configuration</a:t>
            </a:r>
            <a:endParaRPr lang="en-US" dirty="0"/>
          </a:p>
        </p:txBody>
      </p:sp>
      <p:sp>
        <p:nvSpPr>
          <p:cNvPr id="12" name="文本占位符 58"/>
          <p:cNvSpPr>
            <a:spLocks noGrp="1"/>
          </p:cNvSpPr>
          <p:nvPr/>
        </p:nvSpPr>
        <p:spPr>
          <a:xfrm>
            <a:off x="2262733" y="4873782"/>
            <a:ext cx="4248574" cy="720000"/>
          </a:xfrm>
          <a:prstGeom prst="rect">
            <a:avLst/>
          </a:prstGeom>
          <a:ln>
            <a:noFill/>
          </a:ln>
        </p:spPr>
        <p:txBody>
          <a:bodyPr vert="horz" wrap="square" lIns="0" tIns="0" rIns="0" bIns="0" rtlCol="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2000" kern="1200" baseline="0" dirty="0" smtClean="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altLang="en-US" dirty="0" smtClean="0"/>
              <a:t>Upgrade, </a:t>
            </a:r>
            <a:r>
              <a:rPr lang="en-US" altLang="zh-CN" dirty="0">
                <a:sym typeface="+mn-lt"/>
              </a:rPr>
              <a:t>Face Recognition </a:t>
            </a:r>
            <a:r>
              <a:rPr lang="en-US" altLang="zh-CN" dirty="0" smtClean="0">
                <a:sym typeface="+mn-lt"/>
              </a:rPr>
              <a:t>Terminal, </a:t>
            </a:r>
            <a:r>
              <a:rPr lang="en-US" altLang="en-US" dirty="0" smtClean="0"/>
              <a:t>NVR, Express, DMSS</a:t>
            </a:r>
            <a:endParaRPr lang="en-US" dirty="0"/>
          </a:p>
        </p:txBody>
      </p:sp>
      <p:sp>
        <p:nvSpPr>
          <p:cNvPr id="13" name="文本占位符 61"/>
          <p:cNvSpPr>
            <a:spLocks noGrp="1"/>
          </p:cNvSpPr>
          <p:nvPr/>
        </p:nvSpPr>
        <p:spPr>
          <a:xfrm>
            <a:off x="1124778" y="4321782"/>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03</a:t>
            </a:r>
            <a:endParaRPr lang="en-US" dirty="0"/>
          </a:p>
        </p:txBody>
      </p:sp>
      <p:sp>
        <p:nvSpPr>
          <p:cNvPr id="14" name="文本占位符 61"/>
          <p:cNvSpPr>
            <a:spLocks noGrp="1"/>
          </p:cNvSpPr>
          <p:nvPr/>
        </p:nvSpPr>
        <p:spPr>
          <a:xfrm>
            <a:off x="1124778" y="2616013"/>
            <a:ext cx="930867" cy="912000"/>
          </a:xfrm>
          <a:prstGeom prst="rect">
            <a:avLst/>
          </a:prstGeom>
          <a:ln>
            <a:noFill/>
          </a:ln>
        </p:spPr>
        <p:txBody>
          <a:bodyPr vert="horz" lIns="0" tIns="0" rIns="0" bIns="0" rtlCol="0">
            <a:noAutofit/>
          </a:bodyPr>
          <a:lstStyle>
            <a:lvl1pPr marL="0" indent="0" algn="l" defTabSz="914377" rtl="0" eaLnBrk="1" fontAlgn="base" latinLnBrk="0" hangingPunct="1">
              <a:lnSpc>
                <a:spcPts val="7998"/>
              </a:lnSpc>
              <a:spcBef>
                <a:spcPts val="1000"/>
              </a:spcBef>
              <a:spcAft>
                <a:spcPct val="0"/>
              </a:spcAft>
              <a:buClr>
                <a:srgbClr val="808080"/>
              </a:buClr>
              <a:buSzPct val="60000"/>
              <a:buFont typeface="Arial" panose="020B0604020202020204" pitchFamily="34" charset="0"/>
              <a:buNone/>
              <a:defRPr kumimoji="1" lang="zh-CN" altLang="en-US" sz="5400" b="1" kern="120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801688" rtl="0" eaLnBrk="0" fontAlgn="base" hangingPunct="0">
              <a:lnSpc>
                <a:spcPct val="140000"/>
              </a:lnSpc>
              <a:spcBef>
                <a:spcPct val="30000"/>
              </a:spcBef>
              <a:spcAft>
                <a:spcPct val="0"/>
              </a:spcAft>
              <a:buClr>
                <a:schemeClr val="tx1"/>
              </a:buClr>
              <a:buSzPct val="50000"/>
              <a:buFontTx/>
              <a:buNone/>
              <a:defRPr sz="20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2pPr>
            <a:lvl3pPr marL="914377" indent="0" algn="l" defTabSz="801688" rtl="0" eaLnBrk="0" fontAlgn="base" hangingPunct="0">
              <a:lnSpc>
                <a:spcPct val="140000"/>
              </a:lnSpc>
              <a:spcBef>
                <a:spcPct val="30000"/>
              </a:spcBef>
              <a:spcAft>
                <a:spcPct val="0"/>
              </a:spcAft>
              <a:buSzPct val="50000"/>
              <a:buFontTx/>
              <a:buNone/>
              <a:defRPr sz="18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3pPr>
            <a:lvl4pPr marL="1371566"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4pPr>
            <a:lvl5pPr marL="1828754" indent="0" algn="l" defTabSz="801688" rtl="0" eaLnBrk="0" fontAlgn="base" hangingPunct="0">
              <a:lnSpc>
                <a:spcPct val="140000"/>
              </a:lnSpc>
              <a:spcBef>
                <a:spcPct val="30000"/>
              </a:spcBef>
              <a:spcAft>
                <a:spcPct val="0"/>
              </a:spcAft>
              <a:buFontTx/>
              <a:buNone/>
              <a:defRPr sz="1600" baseline="0">
                <a:solidFill>
                  <a:schemeClr val="tx1"/>
                </a:solidFill>
                <a:latin typeface="Calibri" panose="020F0502020204030204" pitchFamily="34" charset="0"/>
                <a:ea typeface="微软雅黑" panose="020B0503020204020204" pitchFamily="34" charset="-122"/>
                <a:cs typeface="Calibri" panose="020F0502020204030204" pitchFamily="34" charset="0"/>
              </a:defRPr>
            </a:lvl5pPr>
            <a:lvl6pPr marL="22590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2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4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613" indent="-201613" algn="l" defTabSz="801688"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r>
              <a:rPr lang="en-US" dirty="0" smtClean="0"/>
              <a:t>01</a:t>
            </a:r>
            <a:endParaRPr lang="en-US" dirty="0"/>
          </a:p>
        </p:txBody>
      </p:sp>
      <p:sp>
        <p:nvSpPr>
          <p:cNvPr id="17" name="文本占位符 54"/>
          <p:cNvSpPr>
            <a:spLocks noGrp="1"/>
          </p:cNvSpPr>
          <p:nvPr>
            <p:ph type="body" sz="quarter" idx="12"/>
          </p:nvPr>
        </p:nvSpPr>
        <p:spPr>
          <a:xfrm>
            <a:off x="2198926" y="3169545"/>
            <a:ext cx="3630373" cy="720000"/>
          </a:xfrm>
        </p:spPr>
        <p:txBody>
          <a:bodyPr/>
          <a:lstStyle/>
          <a:p>
            <a:r>
              <a:rPr lang="en-US" dirty="0" smtClean="0"/>
              <a:t>Topology</a:t>
            </a:r>
            <a:r>
              <a:rPr lang="en-US" altLang="zh-CN" dirty="0" smtClean="0"/>
              <a:t>, Scenarios, Device List, Function List </a:t>
            </a:r>
            <a:endParaRPr lang="en-US" dirty="0"/>
          </a:p>
        </p:txBody>
      </p:sp>
    </p:spTree>
    <p:extLst>
      <p:ext uri="{BB962C8B-B14F-4D97-AF65-F5344CB8AC3E}">
        <p14:creationId xmlns:p14="http://schemas.microsoft.com/office/powerpoint/2010/main" val="2176178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3"/>
          <p:cNvSpPr>
            <a:spLocks noGrp="1"/>
          </p:cNvSpPr>
          <p:nvPr>
            <p:ph type="title"/>
          </p:nvPr>
        </p:nvSpPr>
        <p:spPr>
          <a:xfrm>
            <a:off x="478056" y="240390"/>
            <a:ext cx="11322049" cy="868363"/>
          </a:xfrm>
        </p:spPr>
        <p:txBody>
          <a:bodyPr/>
          <a:lstStyle/>
          <a:p>
            <a:r>
              <a:rPr lang="en-US" altLang="zh-CN" dirty="0" smtClean="0"/>
              <a:t>FAQ | Solution FAQ</a:t>
            </a:r>
            <a:endParaRPr lang="zh-CN" altLang="en-US" dirty="0"/>
          </a:p>
        </p:txBody>
      </p:sp>
      <p:sp>
        <p:nvSpPr>
          <p:cNvPr id="21" name="Rectangle 24"/>
          <p:cNvSpPr>
            <a:spLocks noChangeArrowheads="1"/>
          </p:cNvSpPr>
          <p:nvPr/>
        </p:nvSpPr>
        <p:spPr bwMode="auto">
          <a:xfrm>
            <a:off x="478056" y="1331088"/>
            <a:ext cx="11082301" cy="5037304"/>
          </a:xfrm>
          <a:prstGeom prst="rect">
            <a:avLst/>
          </a:prstGeom>
          <a:solidFill>
            <a:schemeClr val="bg1">
              <a:lumMod val="95000"/>
            </a:schemeClr>
          </a:solidFill>
          <a:ln w="14351" algn="ctr">
            <a:no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 name="矩形 1"/>
          <p:cNvSpPr/>
          <p:nvPr/>
        </p:nvSpPr>
        <p:spPr>
          <a:xfrm>
            <a:off x="597929" y="1476782"/>
            <a:ext cx="11082301" cy="4013406"/>
          </a:xfrm>
          <a:prstGeom prst="rect">
            <a:avLst/>
          </a:prstGeom>
        </p:spPr>
        <p:txBody>
          <a:bodyPr wrap="square">
            <a:spAutoFit/>
          </a:bodyPr>
          <a:lstStyle/>
          <a:p>
            <a:pPr marL="342900" indent="-342900">
              <a:lnSpc>
                <a:spcPct val="140000"/>
              </a:lnSpc>
              <a:buFontTx/>
              <a:buAutoNum type="arabicPeriod"/>
            </a:pPr>
            <a:r>
              <a:rPr lang="en-US" altLang="zh-CN" sz="1400" b="1" dirty="0">
                <a:latin typeface="Calibri" panose="020F0502020204030204" pitchFamily="34" charset="0"/>
                <a:cs typeface="Calibri" panose="020F0502020204030204" pitchFamily="34" charset="0"/>
              </a:rPr>
              <a:t>The maximum number of face recognition access controllers that can be connected to NVR (</a:t>
            </a:r>
            <a:r>
              <a:rPr lang="en-US" altLang="zh-CN" sz="1400" b="1" dirty="0" smtClean="0">
                <a:latin typeface="Calibri" panose="020F0502020204030204" pitchFamily="34" charset="0"/>
                <a:cs typeface="Calibri" panose="020F0502020204030204" pitchFamily="34" charset="0"/>
              </a:rPr>
              <a:t>DHI-NVR5216-16P-I).</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16 face recognition access controllers for now</a:t>
            </a:r>
            <a:endParaRPr lang="en-US" altLang="zh-CN" sz="1400" b="1" dirty="0">
              <a:latin typeface="Calibri" panose="020F0502020204030204" pitchFamily="34" charset="0"/>
              <a:cs typeface="Calibri" panose="020F0502020204030204" pitchFamily="34" charset="0"/>
            </a:endParaRPr>
          </a:p>
          <a:p>
            <a:pPr>
              <a:lnSpc>
                <a:spcPct val="140000"/>
              </a:lnSpc>
            </a:pPr>
            <a:r>
              <a:rPr lang="en-US" altLang="zh-CN" sz="1400" b="1" dirty="0" smtClean="0">
                <a:latin typeface="Calibri" panose="020F0502020204030204" pitchFamily="34" charset="0"/>
                <a:cs typeface="Calibri" panose="020F0502020204030204" pitchFamily="34" charset="0"/>
              </a:rPr>
              <a:t>2.    A </a:t>
            </a:r>
            <a:r>
              <a:rPr lang="en-US" altLang="zh-CN" sz="1400" b="1" dirty="0">
                <a:latin typeface="Calibri" panose="020F0502020204030204" pitchFamily="34" charset="0"/>
                <a:cs typeface="Calibri" panose="020F0502020204030204" pitchFamily="34" charset="0"/>
              </a:rPr>
              <a:t>green square appears on the image after modifying Bitrate on the Web interface of face recognition access </a:t>
            </a:r>
            <a:r>
              <a:rPr lang="en-US" altLang="zh-CN" sz="1400" b="1" dirty="0" smtClean="0">
                <a:latin typeface="Calibri" panose="020F0502020204030204" pitchFamily="34" charset="0"/>
                <a:cs typeface="Calibri" panose="020F0502020204030204" pitchFamily="34" charset="0"/>
              </a:rPr>
              <a:t>controller.</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It disappears after you restart the controller, and the Bitrate value remains as you have set before restarting the device.</a:t>
            </a:r>
            <a:endParaRPr lang="en-US" altLang="zh-CN" sz="1400" b="1" dirty="0" smtClean="0">
              <a:latin typeface="Calibri" panose="020F0502020204030204" pitchFamily="34" charset="0"/>
              <a:cs typeface="Calibri" panose="020F0502020204030204" pitchFamily="34" charset="0"/>
            </a:endParaRPr>
          </a:p>
          <a:p>
            <a:pPr>
              <a:lnSpc>
                <a:spcPct val="140000"/>
              </a:lnSpc>
            </a:pPr>
            <a:r>
              <a:rPr lang="en-US" altLang="zh-CN" sz="1400" b="1" dirty="0" smtClean="0">
                <a:latin typeface="Calibri" panose="020F0502020204030204" pitchFamily="34" charset="0"/>
                <a:cs typeface="Calibri" panose="020F0502020204030204" pitchFamily="34" charset="0"/>
              </a:rPr>
              <a:t>3.    In </a:t>
            </a:r>
            <a:r>
              <a:rPr lang="en-US" altLang="zh-CN" sz="1400" b="1" dirty="0">
                <a:latin typeface="Calibri" panose="020F0502020204030204" pitchFamily="34" charset="0"/>
                <a:cs typeface="Calibri" panose="020F0502020204030204" pitchFamily="34" charset="0"/>
              </a:rPr>
              <a:t>the face + card mode, how many pieces of access control logs are generated on Express for one door control </a:t>
            </a:r>
            <a:r>
              <a:rPr lang="en-US" altLang="zh-CN" sz="1400" b="1" dirty="0" smtClean="0">
                <a:latin typeface="Calibri" panose="020F0502020204030204" pitchFamily="34" charset="0"/>
                <a:cs typeface="Calibri" panose="020F0502020204030204" pitchFamily="34" charset="0"/>
              </a:rPr>
              <a:t>action.</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There are 4 access control logs on Express for one door control action—Unlock Verification: Card swiping, Normal Unlock: Face recognition, Card and Face Unlock: Card swiping + face recognition, Normal Unlock: Closing door</a:t>
            </a:r>
            <a:r>
              <a:rPr lang="en-US" altLang="zh-CN" sz="1400" dirty="0" smtClean="0">
                <a:latin typeface="Calibri" panose="020F0502020204030204" pitchFamily="34" charset="0"/>
                <a:cs typeface="Calibri" panose="020F0502020204030204" pitchFamily="34" charset="0"/>
              </a:rPr>
              <a:t>.</a:t>
            </a:r>
          </a:p>
          <a:p>
            <a:pPr>
              <a:lnSpc>
                <a:spcPct val="140000"/>
              </a:lnSpc>
            </a:pPr>
            <a:endParaRPr lang="en-US" altLang="zh-CN" sz="1400" b="1" dirty="0">
              <a:latin typeface="Calibri" panose="020F0502020204030204" pitchFamily="34" charset="0"/>
              <a:cs typeface="Calibri" panose="020F0502020204030204" pitchFamily="34" charset="0"/>
            </a:endParaRPr>
          </a:p>
          <a:p>
            <a:pPr>
              <a:lnSpc>
                <a:spcPct val="140000"/>
              </a:lnSpc>
            </a:pPr>
            <a:endParaRPr lang="en-US" altLang="zh-CN" sz="1400" b="1" dirty="0" smtClean="0">
              <a:latin typeface="Calibri" panose="020F0502020204030204" pitchFamily="34" charset="0"/>
              <a:cs typeface="Calibri" panose="020F0502020204030204" pitchFamily="34" charset="0"/>
            </a:endParaRPr>
          </a:p>
          <a:p>
            <a:pPr>
              <a:lnSpc>
                <a:spcPct val="140000"/>
              </a:lnSpc>
            </a:pPr>
            <a:endParaRPr lang="en-US" altLang="zh-CN" sz="1400" b="1" dirty="0">
              <a:latin typeface="Calibri" panose="020F0502020204030204" pitchFamily="34" charset="0"/>
              <a:cs typeface="Calibri" panose="020F0502020204030204" pitchFamily="34" charset="0"/>
            </a:endParaRPr>
          </a:p>
          <a:p>
            <a:pPr>
              <a:lnSpc>
                <a:spcPct val="140000"/>
              </a:lnSpc>
            </a:pPr>
            <a:endParaRPr lang="en-US" altLang="zh-CN" sz="1400" b="1" dirty="0" smtClean="0">
              <a:latin typeface="Calibri" panose="020F0502020204030204" pitchFamily="34" charset="0"/>
              <a:cs typeface="Calibri" panose="020F0502020204030204" pitchFamily="34" charset="0"/>
            </a:endParaRPr>
          </a:p>
          <a:p>
            <a:pPr>
              <a:lnSpc>
                <a:spcPct val="140000"/>
              </a:lnSpc>
            </a:pPr>
            <a:endParaRPr lang="en-US" altLang="zh-CN" sz="1400" b="1" dirty="0">
              <a:latin typeface="Calibri" panose="020F0502020204030204" pitchFamily="34" charset="0"/>
              <a:cs typeface="Calibri" panose="020F0502020204030204" pitchFamily="34" charset="0"/>
            </a:endParaRPr>
          </a:p>
          <a:p>
            <a:pPr>
              <a:lnSpc>
                <a:spcPct val="140000"/>
              </a:lnSpc>
            </a:pPr>
            <a:endParaRPr lang="en-US" altLang="zh-CN" sz="1400" b="1" dirty="0" smtClean="0">
              <a:latin typeface="Calibri" panose="020F0502020204030204" pitchFamily="34" charset="0"/>
              <a:cs typeface="Calibri" panose="020F0502020204030204" pitchFamily="34" charset="0"/>
            </a:endParaRPr>
          </a:p>
        </p:txBody>
      </p:sp>
      <p:pic>
        <p:nvPicPr>
          <p:cNvPr id="5" name="图片 4"/>
          <p:cNvPicPr/>
          <p:nvPr/>
        </p:nvPicPr>
        <p:blipFill>
          <a:blip r:embed="rId3"/>
          <a:stretch>
            <a:fillRect/>
          </a:stretch>
        </p:blipFill>
        <p:spPr>
          <a:xfrm>
            <a:off x="3689984" y="3738244"/>
            <a:ext cx="3987165" cy="1671955"/>
          </a:xfrm>
          <a:prstGeom prst="rect">
            <a:avLst/>
          </a:prstGeom>
        </p:spPr>
      </p:pic>
    </p:spTree>
    <p:extLst>
      <p:ext uri="{BB962C8B-B14F-4D97-AF65-F5344CB8AC3E}">
        <p14:creationId xmlns:p14="http://schemas.microsoft.com/office/powerpoint/2010/main" val="32241802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3"/>
          <p:cNvSpPr>
            <a:spLocks noGrp="1"/>
          </p:cNvSpPr>
          <p:nvPr>
            <p:ph type="title"/>
          </p:nvPr>
        </p:nvSpPr>
        <p:spPr>
          <a:xfrm>
            <a:off x="478056" y="240390"/>
            <a:ext cx="11322049" cy="868363"/>
          </a:xfrm>
        </p:spPr>
        <p:txBody>
          <a:bodyPr/>
          <a:lstStyle/>
          <a:p>
            <a:r>
              <a:rPr lang="en-US" altLang="zh-CN" dirty="0" smtClean="0"/>
              <a:t>FAQ | Solution FAQ</a:t>
            </a:r>
            <a:endParaRPr lang="zh-CN" altLang="en-US" dirty="0"/>
          </a:p>
        </p:txBody>
      </p:sp>
      <p:sp>
        <p:nvSpPr>
          <p:cNvPr id="21" name="Rectangle 24"/>
          <p:cNvSpPr>
            <a:spLocks noChangeArrowheads="1"/>
          </p:cNvSpPr>
          <p:nvPr/>
        </p:nvSpPr>
        <p:spPr bwMode="auto">
          <a:xfrm>
            <a:off x="478056" y="1331088"/>
            <a:ext cx="11082301" cy="5037304"/>
          </a:xfrm>
          <a:prstGeom prst="rect">
            <a:avLst/>
          </a:prstGeom>
          <a:solidFill>
            <a:schemeClr val="bg1">
              <a:lumMod val="95000"/>
            </a:schemeClr>
          </a:solidFill>
          <a:ln w="14351" algn="ctr">
            <a:noFill/>
            <a:prstDash val="dash"/>
            <a:miter lim="800000"/>
            <a:headEnd/>
            <a:tailEnd/>
          </a:ln>
        </p:spPr>
        <p:txBody>
          <a:bodyPr wrap="square" anchor="t">
            <a:noAutofit/>
          </a:bodyPr>
          <a:lstStyle/>
          <a:p>
            <a:pPr algn="ctr">
              <a:spcBef>
                <a:spcPts val="0"/>
              </a:spcBef>
              <a:defRPr/>
            </a:pPr>
            <a:endParaRPr lang="zh-CN" altLang="en-US" sz="2000" dirty="0">
              <a:latin typeface="微软雅黑" panose="020B0503020204020204" pitchFamily="34" charset="-122"/>
              <a:ea typeface="微软雅黑" panose="020B0503020204020204" pitchFamily="34" charset="-122"/>
            </a:endParaRPr>
          </a:p>
        </p:txBody>
      </p:sp>
      <p:sp>
        <p:nvSpPr>
          <p:cNvPr id="2" name="矩形 1"/>
          <p:cNvSpPr/>
          <p:nvPr/>
        </p:nvSpPr>
        <p:spPr>
          <a:xfrm>
            <a:off x="597929" y="1476782"/>
            <a:ext cx="11082301" cy="4918269"/>
          </a:xfrm>
          <a:prstGeom prst="rect">
            <a:avLst/>
          </a:prstGeom>
        </p:spPr>
        <p:txBody>
          <a:bodyPr wrap="square">
            <a:spAutoFit/>
          </a:bodyPr>
          <a:lstStyle/>
          <a:p>
            <a:pPr>
              <a:lnSpc>
                <a:spcPct val="140000"/>
              </a:lnSpc>
            </a:pPr>
            <a:r>
              <a:rPr lang="en-US" altLang="zh-CN" sz="1400" b="1" dirty="0" smtClean="0">
                <a:latin typeface="Calibri" panose="020F0502020204030204" pitchFamily="34" charset="0"/>
                <a:cs typeface="Calibri" panose="020F0502020204030204" pitchFamily="34" charset="0"/>
              </a:rPr>
              <a:t>4.    In </a:t>
            </a:r>
            <a:r>
              <a:rPr lang="en-US" altLang="zh-CN" sz="1400" b="1" dirty="0">
                <a:latin typeface="Calibri" panose="020F0502020204030204" pitchFamily="34" charset="0"/>
                <a:cs typeface="Calibri" panose="020F0502020204030204" pitchFamily="34" charset="0"/>
              </a:rPr>
              <a:t>the face + card mode,  how many pieces of access control logs are generated on the controller for one door control </a:t>
            </a:r>
            <a:r>
              <a:rPr lang="en-US" altLang="zh-CN" sz="1400" b="1" dirty="0" smtClean="0">
                <a:latin typeface="Calibri" panose="020F0502020204030204" pitchFamily="34" charset="0"/>
                <a:cs typeface="Calibri" panose="020F0502020204030204" pitchFamily="34" charset="0"/>
              </a:rPr>
              <a:t>action.</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There are 2 access control logs on the face recognition access controller for one door control action. They are both Card + Face. The first one indicates Card Swiping and the second one indicates Face </a:t>
            </a:r>
            <a:r>
              <a:rPr lang="en-US" altLang="zh-CN" sz="1400" dirty="0" smtClean="0">
                <a:latin typeface="Calibri" panose="020F0502020204030204" pitchFamily="34" charset="0"/>
                <a:cs typeface="Calibri" panose="020F0502020204030204" pitchFamily="34" charset="0"/>
              </a:rPr>
              <a:t>Recognition.</a:t>
            </a:r>
          </a:p>
          <a:p>
            <a:pPr marL="285750" indent="-285750">
              <a:lnSpc>
                <a:spcPct val="140000"/>
              </a:lnSpc>
              <a:buFont typeface="Wingdings" panose="05000000000000000000" pitchFamily="2" charset="2"/>
              <a:buChar char="ü"/>
            </a:pPr>
            <a:endParaRPr lang="en-US" altLang="zh-CN" sz="1400" dirty="0">
              <a:latin typeface="Calibri" panose="020F0502020204030204" pitchFamily="34" charset="0"/>
              <a:cs typeface="Calibri" panose="020F0502020204030204" pitchFamily="34" charset="0"/>
            </a:endParaRPr>
          </a:p>
          <a:p>
            <a:pPr marL="285750" indent="-285750">
              <a:lnSpc>
                <a:spcPct val="140000"/>
              </a:lnSpc>
              <a:buFont typeface="Wingdings" panose="05000000000000000000" pitchFamily="2" charset="2"/>
              <a:buChar char="ü"/>
            </a:pPr>
            <a:endParaRPr lang="en-US" altLang="zh-CN" sz="1400" dirty="0" smtClean="0">
              <a:latin typeface="Calibri" panose="020F0502020204030204" pitchFamily="34" charset="0"/>
              <a:cs typeface="Calibri" panose="020F0502020204030204" pitchFamily="34" charset="0"/>
            </a:endParaRPr>
          </a:p>
          <a:p>
            <a:pPr marL="285750" indent="-285750">
              <a:lnSpc>
                <a:spcPct val="140000"/>
              </a:lnSpc>
              <a:buFont typeface="Wingdings" panose="05000000000000000000" pitchFamily="2" charset="2"/>
              <a:buChar char="ü"/>
            </a:pPr>
            <a:endParaRPr lang="en-US" altLang="zh-CN" sz="1400" dirty="0">
              <a:latin typeface="Calibri" panose="020F0502020204030204" pitchFamily="34" charset="0"/>
              <a:cs typeface="Calibri" panose="020F0502020204030204" pitchFamily="34" charset="0"/>
            </a:endParaRPr>
          </a:p>
          <a:p>
            <a:pPr>
              <a:lnSpc>
                <a:spcPct val="140000"/>
              </a:lnSpc>
            </a:pPr>
            <a:endParaRPr lang="en-US" altLang="zh-CN" sz="1400" dirty="0" smtClean="0">
              <a:latin typeface="Calibri" panose="020F0502020204030204" pitchFamily="34" charset="0"/>
              <a:cs typeface="Calibri" panose="020F0502020204030204" pitchFamily="34" charset="0"/>
            </a:endParaRPr>
          </a:p>
          <a:p>
            <a:pPr>
              <a:lnSpc>
                <a:spcPct val="140000"/>
              </a:lnSpc>
            </a:pPr>
            <a:endParaRPr lang="en-US" altLang="zh-CN" sz="1400" dirty="0" smtClean="0">
              <a:latin typeface="Calibri" panose="020F0502020204030204" pitchFamily="34" charset="0"/>
              <a:cs typeface="Calibri" panose="020F0502020204030204" pitchFamily="34" charset="0"/>
            </a:endParaRPr>
          </a:p>
          <a:p>
            <a:pPr marL="342900" indent="-342900">
              <a:lnSpc>
                <a:spcPct val="140000"/>
              </a:lnSpc>
              <a:buAutoNum type="arabicPeriod" startAt="5"/>
            </a:pPr>
            <a:r>
              <a:rPr lang="en-US" altLang="zh-CN" sz="1400" b="1" dirty="0" smtClean="0">
                <a:latin typeface="Calibri" panose="020F0502020204030204" pitchFamily="34" charset="0"/>
                <a:cs typeface="Calibri" panose="020F0502020204030204" pitchFamily="34" charset="0"/>
              </a:rPr>
              <a:t>The </a:t>
            </a:r>
            <a:r>
              <a:rPr lang="en-US" altLang="zh-CN" sz="1400" b="1" dirty="0">
                <a:latin typeface="Calibri" panose="020F0502020204030204" pitchFamily="34" charset="0"/>
                <a:cs typeface="Calibri" panose="020F0502020204030204" pitchFamily="34" charset="0"/>
              </a:rPr>
              <a:t>reason why it often fails to send face database from Express to the face recognition access </a:t>
            </a:r>
            <a:r>
              <a:rPr lang="en-US" altLang="zh-CN" sz="1400" b="1" dirty="0" smtClean="0">
                <a:latin typeface="Calibri" panose="020F0502020204030204" pitchFamily="34" charset="0"/>
                <a:cs typeface="Calibri" panose="020F0502020204030204" pitchFamily="34" charset="0"/>
              </a:rPr>
              <a:t>controller.</a:t>
            </a:r>
          </a:p>
          <a:p>
            <a:pPr marL="285750" indent="-285750">
              <a:lnSpc>
                <a:spcPct val="140000"/>
              </a:lnSpc>
              <a:buFont typeface="Wingdings" panose="05000000000000000000" pitchFamily="2" charset="2"/>
              <a:buChar char="ü"/>
            </a:pPr>
            <a:r>
              <a:rPr lang="en-US" altLang="zh-CN" sz="1400" dirty="0" smtClean="0">
                <a:latin typeface="Calibri" panose="020F0502020204030204" pitchFamily="34" charset="0"/>
                <a:cs typeface="Calibri" panose="020F0502020204030204" pitchFamily="34" charset="0"/>
              </a:rPr>
              <a:t>Conform </a:t>
            </a:r>
            <a:r>
              <a:rPr lang="en-US" altLang="zh-CN" sz="1400" dirty="0">
                <a:latin typeface="Calibri" panose="020F0502020204030204" pitchFamily="34" charset="0"/>
                <a:cs typeface="Calibri" panose="020F0502020204030204" pitchFamily="34" charset="0"/>
              </a:rPr>
              <a:t>to the requirements on face image: Size not more than 75 KB, and face coverage from 30% to 70</a:t>
            </a:r>
            <a:r>
              <a:rPr lang="en-US" altLang="zh-CN" sz="1400" dirty="0" smtClean="0">
                <a:latin typeface="Calibri" panose="020F0502020204030204" pitchFamily="34" charset="0"/>
                <a:cs typeface="Calibri" panose="020F0502020204030204" pitchFamily="34" charset="0"/>
              </a:rPr>
              <a:t>%.</a:t>
            </a:r>
          </a:p>
          <a:p>
            <a:pPr marL="342900" indent="-342900">
              <a:lnSpc>
                <a:spcPct val="140000"/>
              </a:lnSpc>
              <a:buAutoNum type="arabicPeriod" startAt="6"/>
            </a:pPr>
            <a:r>
              <a:rPr lang="en-US" altLang="zh-CN" sz="1400" b="1" dirty="0" smtClean="0">
                <a:latin typeface="Calibri" panose="020F0502020204030204" pitchFamily="34" charset="0"/>
                <a:cs typeface="Calibri" panose="020F0502020204030204" pitchFamily="34" charset="0"/>
              </a:rPr>
              <a:t>On </a:t>
            </a:r>
            <a:r>
              <a:rPr lang="en-US" altLang="zh-CN" sz="1400" b="1" dirty="0">
                <a:latin typeface="Calibri" panose="020F0502020204030204" pitchFamily="34" charset="0"/>
                <a:cs typeface="Calibri" panose="020F0502020204030204" pitchFamily="34" charset="0"/>
              </a:rPr>
              <a:t>DMSS, the alarm push shows no captured and registered </a:t>
            </a:r>
            <a:r>
              <a:rPr lang="en-US" altLang="zh-CN" sz="1400" b="1" dirty="0" smtClean="0">
                <a:latin typeface="Calibri" panose="020F0502020204030204" pitchFamily="34" charset="0"/>
                <a:cs typeface="Calibri" panose="020F0502020204030204" pitchFamily="34" charset="0"/>
              </a:rPr>
              <a:t>images.</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The alarm push only contains the temperature info and face snapshot</a:t>
            </a:r>
            <a:r>
              <a:rPr lang="en-US" altLang="zh-CN" sz="1400" dirty="0" smtClean="0">
                <a:latin typeface="Calibri" panose="020F0502020204030204" pitchFamily="34" charset="0"/>
                <a:cs typeface="Calibri" panose="020F0502020204030204" pitchFamily="34" charset="0"/>
              </a:rPr>
              <a:t>.</a:t>
            </a:r>
          </a:p>
          <a:p>
            <a:pPr marL="342900" indent="-342900">
              <a:lnSpc>
                <a:spcPct val="140000"/>
              </a:lnSpc>
              <a:buAutoNum type="arabicPeriod" startAt="7"/>
            </a:pPr>
            <a:r>
              <a:rPr lang="en-US" altLang="zh-CN" sz="1400" b="1" dirty="0" smtClean="0">
                <a:latin typeface="Calibri" panose="020F0502020204030204" pitchFamily="34" charset="0"/>
                <a:cs typeface="Calibri" panose="020F0502020204030204" pitchFamily="34" charset="0"/>
              </a:rPr>
              <a:t>Temperature </a:t>
            </a:r>
            <a:r>
              <a:rPr lang="en-US" altLang="zh-CN" sz="1400" b="1" dirty="0">
                <a:latin typeface="Calibri" panose="020F0502020204030204" pitchFamily="34" charset="0"/>
                <a:cs typeface="Calibri" panose="020F0502020204030204" pitchFamily="34" charset="0"/>
              </a:rPr>
              <a:t>monitoring fails after Anti-fake is enabled on the face recognition access </a:t>
            </a:r>
            <a:r>
              <a:rPr lang="en-US" altLang="zh-CN" sz="1400" b="1" dirty="0" smtClean="0">
                <a:latin typeface="Calibri" panose="020F0502020204030204" pitchFamily="34" charset="0"/>
                <a:cs typeface="Calibri" panose="020F0502020204030204" pitchFamily="34" charset="0"/>
              </a:rPr>
              <a:t>controller.</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Do not enable Anti-fake during temperature </a:t>
            </a:r>
            <a:r>
              <a:rPr lang="en-US" altLang="zh-CN" sz="1400" dirty="0" smtClean="0">
                <a:latin typeface="Calibri" panose="020F0502020204030204" pitchFamily="34" charset="0"/>
                <a:cs typeface="Calibri" panose="020F0502020204030204" pitchFamily="34" charset="0"/>
              </a:rPr>
              <a:t>monitoring.</a:t>
            </a:r>
          </a:p>
          <a:p>
            <a:pPr marL="342900" indent="-342900">
              <a:lnSpc>
                <a:spcPct val="140000"/>
              </a:lnSpc>
              <a:buAutoNum type="arabicPeriod" startAt="8"/>
            </a:pPr>
            <a:r>
              <a:rPr lang="en-US" altLang="zh-CN" sz="1400" b="1" dirty="0" smtClean="0">
                <a:latin typeface="Calibri" panose="020F0502020204030204" pitchFamily="34" charset="0"/>
                <a:cs typeface="Calibri" panose="020F0502020204030204" pitchFamily="34" charset="0"/>
              </a:rPr>
              <a:t>How </a:t>
            </a:r>
            <a:r>
              <a:rPr lang="en-US" altLang="zh-CN" sz="1400" b="1" dirty="0">
                <a:latin typeface="Calibri" panose="020F0502020204030204" pitchFamily="34" charset="0"/>
                <a:cs typeface="Calibri" panose="020F0502020204030204" pitchFamily="34" charset="0"/>
              </a:rPr>
              <a:t>to see temperature overlay over live view on DMSS</a:t>
            </a:r>
            <a:r>
              <a:rPr lang="en-US" altLang="zh-CN" sz="1400" b="1" dirty="0" smtClean="0">
                <a:latin typeface="Calibri" panose="020F0502020204030204" pitchFamily="34" charset="0"/>
                <a:cs typeface="Calibri" panose="020F0502020204030204" pitchFamily="34" charset="0"/>
              </a:rPr>
              <a:t>?</a:t>
            </a:r>
          </a:p>
          <a:p>
            <a:pPr marL="285750" indent="-285750">
              <a:lnSpc>
                <a:spcPct val="140000"/>
              </a:lnSpc>
              <a:buFont typeface="Wingdings" panose="05000000000000000000" pitchFamily="2" charset="2"/>
              <a:buChar char="ü"/>
            </a:pPr>
            <a:r>
              <a:rPr lang="en-US" altLang="zh-CN" sz="1400" dirty="0">
                <a:latin typeface="Calibri" panose="020F0502020204030204" pitchFamily="34" charset="0"/>
                <a:cs typeface="Calibri" panose="020F0502020204030204" pitchFamily="34" charset="0"/>
              </a:rPr>
              <a:t>Temperature overlay on live view is only supported on main stream.</a:t>
            </a:r>
            <a:endParaRPr lang="zh-CN" altLang="en-US" sz="1400" b="1" dirty="0">
              <a:latin typeface="Calibri" panose="020F0502020204030204" pitchFamily="34" charset="0"/>
              <a:cs typeface="Calibri" panose="020F0502020204030204" pitchFamily="34" charset="0"/>
            </a:endParaRPr>
          </a:p>
        </p:txBody>
      </p:sp>
      <p:pic>
        <p:nvPicPr>
          <p:cNvPr id="6" name="图片 5"/>
          <p:cNvPicPr/>
          <p:nvPr/>
        </p:nvPicPr>
        <p:blipFill>
          <a:blip r:embed="rId3"/>
          <a:stretch>
            <a:fillRect/>
          </a:stretch>
        </p:blipFill>
        <p:spPr>
          <a:xfrm>
            <a:off x="4448216" y="2450711"/>
            <a:ext cx="3141980" cy="1399029"/>
          </a:xfrm>
          <a:prstGeom prst="rect">
            <a:avLst/>
          </a:prstGeom>
        </p:spPr>
      </p:pic>
    </p:spTree>
    <p:extLst>
      <p:ext uri="{BB962C8B-B14F-4D97-AF65-F5344CB8AC3E}">
        <p14:creationId xmlns:p14="http://schemas.microsoft.com/office/powerpoint/2010/main" val="4006524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a:bodyPr>
          <a:lstStyle/>
          <a:p>
            <a:r>
              <a:rPr lang="en-US" sz="1800" dirty="0" smtClean="0"/>
              <a:t>You can download the manuals from </a:t>
            </a:r>
            <a:r>
              <a:rPr lang="en-US" sz="1800" dirty="0" err="1" smtClean="0"/>
              <a:t>Dahua</a:t>
            </a:r>
            <a:r>
              <a:rPr lang="en-US" sz="1800" dirty="0" smtClean="0"/>
              <a:t> Support Website.</a:t>
            </a:r>
          </a:p>
          <a:p>
            <a:pPr>
              <a:buFont typeface="Wingdings" panose="05000000000000000000" pitchFamily="2" charset="2"/>
              <a:buChar char="p"/>
            </a:pPr>
            <a:r>
              <a:rPr lang="en-US" altLang="zh-CN" sz="1800" dirty="0" smtClean="0">
                <a:hlinkClick r:id="rId2"/>
              </a:rPr>
              <a:t>https://www.dahuasecurity.com/user/login?redirect_url=011101</a:t>
            </a:r>
            <a:endParaRPr lang="en-US" altLang="zh-CN" sz="1800" dirty="0" smtClean="0"/>
          </a:p>
          <a:p>
            <a:pPr>
              <a:buFont typeface="Wingdings" panose="05000000000000000000" pitchFamily="2" charset="2"/>
              <a:buChar char="p"/>
            </a:pPr>
            <a:r>
              <a:rPr lang="en-US" altLang="zh-CN" sz="1800" dirty="0" smtClean="0"/>
              <a:t>Use </a:t>
            </a:r>
            <a:r>
              <a:rPr lang="en-US" altLang="zh-CN" sz="1800" dirty="0" err="1" smtClean="0"/>
              <a:t>Dahua</a:t>
            </a:r>
            <a:r>
              <a:rPr lang="en-US" altLang="zh-CN" sz="1800" dirty="0" smtClean="0"/>
              <a:t> user name and password to log in the solution center</a:t>
            </a:r>
          </a:p>
          <a:p>
            <a:pPr>
              <a:buFont typeface="Wingdings" panose="05000000000000000000" pitchFamily="2" charset="2"/>
              <a:buChar char="p"/>
            </a:pPr>
            <a:r>
              <a:rPr lang="en-US" altLang="zh-CN" sz="1800" dirty="0" smtClean="0"/>
              <a:t>Support &gt; Solutions Center &gt; SMB Solution </a:t>
            </a:r>
            <a:r>
              <a:rPr lang="en-US" altLang="zh-CN" sz="1800" dirty="0"/>
              <a:t>&gt; Temperature Monitoring Solution &gt; Access Control Temp. Monitoring</a:t>
            </a:r>
          </a:p>
        </p:txBody>
      </p:sp>
      <p:pic>
        <p:nvPicPr>
          <p:cNvPr id="5" name="图片 4"/>
          <p:cNvPicPr>
            <a:picLocks noChangeAspect="1"/>
          </p:cNvPicPr>
          <p:nvPr/>
        </p:nvPicPr>
        <p:blipFill>
          <a:blip r:embed="rId3"/>
          <a:stretch>
            <a:fillRect/>
          </a:stretch>
        </p:blipFill>
        <p:spPr>
          <a:xfrm>
            <a:off x="1325880" y="3716814"/>
            <a:ext cx="4804232" cy="1583849"/>
          </a:xfrm>
          <a:prstGeom prst="rect">
            <a:avLst/>
          </a:prstGeom>
        </p:spPr>
      </p:pic>
      <p:pic>
        <p:nvPicPr>
          <p:cNvPr id="3" name="图片 2"/>
          <p:cNvPicPr>
            <a:picLocks noChangeAspect="1"/>
          </p:cNvPicPr>
          <p:nvPr/>
        </p:nvPicPr>
        <p:blipFill>
          <a:blip r:embed="rId4"/>
          <a:stretch>
            <a:fillRect/>
          </a:stretch>
        </p:blipFill>
        <p:spPr>
          <a:xfrm>
            <a:off x="4905020" y="4546554"/>
            <a:ext cx="5629630" cy="1508217"/>
          </a:xfrm>
          <a:prstGeom prst="rect">
            <a:avLst/>
          </a:prstGeom>
        </p:spPr>
      </p:pic>
    </p:spTree>
    <p:extLst>
      <p:ext uri="{BB962C8B-B14F-4D97-AF65-F5344CB8AC3E}">
        <p14:creationId xmlns:p14="http://schemas.microsoft.com/office/powerpoint/2010/main" val="369437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377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865" y="4183033"/>
            <a:ext cx="2160299" cy="1450302"/>
          </a:xfrm>
          <a:prstGeom prst="rect">
            <a:avLst/>
          </a:prstGeom>
        </p:spPr>
      </p:pic>
      <p:pic>
        <p:nvPicPr>
          <p:cNvPr id="46" name="图片 45"/>
          <p:cNvPicPr>
            <a:picLocks noChangeAspect="1"/>
          </p:cNvPicPr>
          <p:nvPr/>
        </p:nvPicPr>
        <p:blipFill>
          <a:blip r:embed="rId3"/>
          <a:stretch>
            <a:fillRect/>
          </a:stretch>
        </p:blipFill>
        <p:spPr>
          <a:xfrm>
            <a:off x="4834589" y="4183033"/>
            <a:ext cx="2154765" cy="1438344"/>
          </a:xfrm>
          <a:prstGeom prst="rect">
            <a:avLst/>
          </a:prstGeom>
        </p:spPr>
      </p:pic>
      <p:sp>
        <p:nvSpPr>
          <p:cNvPr id="17"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a:cs typeface="+mn-ea"/>
                <a:sym typeface="+mn-lt"/>
              </a:rPr>
              <a:t>| </a:t>
            </a:r>
            <a:r>
              <a:rPr lang="en-US" altLang="zh-CN" dirty="0" smtClean="0"/>
              <a:t>Application Scenarios</a:t>
            </a:r>
            <a:endParaRPr lang="zh-CN" altLang="en-US" dirty="0"/>
          </a:p>
        </p:txBody>
      </p:sp>
      <p:sp>
        <p:nvSpPr>
          <p:cNvPr id="24" name="矩形 23"/>
          <p:cNvSpPr/>
          <p:nvPr/>
        </p:nvSpPr>
        <p:spPr bwMode="auto">
          <a:xfrm>
            <a:off x="4832836" y="3044079"/>
            <a:ext cx="2161177"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t" latinLnBrk="0" hangingPunct="1">
              <a:lnSpc>
                <a:spcPct val="100000"/>
              </a:lnSpc>
              <a:spcBef>
                <a:spcPct val="0"/>
              </a:spcBef>
              <a:spcAft>
                <a:spcPct val="0"/>
              </a:spcAft>
              <a:buClrTx/>
              <a:buSzTx/>
              <a:buFontTx/>
              <a:buNone/>
              <a:tabLst/>
            </a:pPr>
            <a:r>
              <a:rPr lang="en-US" altLang="zh-CN" sz="1400" b="1" dirty="0" smtClean="0">
                <a:solidFill>
                  <a:schemeClr val="bg1"/>
                </a:solidFill>
                <a:latin typeface="Calibri" panose="020F0502020204030204" pitchFamily="34" charset="0"/>
                <a:ea typeface="宋体" pitchFamily="2" charset="-122"/>
                <a:cs typeface="Calibri" panose="020F0502020204030204" pitchFamily="34" charset="0"/>
              </a:rPr>
              <a:t>Store</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sp>
        <p:nvSpPr>
          <p:cNvPr id="26" name="矩形 25"/>
          <p:cNvSpPr/>
          <p:nvPr/>
        </p:nvSpPr>
        <p:spPr bwMode="auto">
          <a:xfrm>
            <a:off x="7142524" y="3045328"/>
            <a:ext cx="2155641"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t" latinLnBrk="0" hangingPunct="1">
              <a:lnSpc>
                <a:spcPct val="100000"/>
              </a:lnSpc>
              <a:spcBef>
                <a:spcPct val="0"/>
              </a:spcBef>
              <a:spcAft>
                <a:spcPct val="0"/>
              </a:spcAft>
              <a:buClrTx/>
              <a:buSzTx/>
              <a:buFontTx/>
              <a:buNone/>
              <a:tabLst/>
            </a:pPr>
            <a:r>
              <a:rPr lang="en-US" altLang="zh-CN" sz="1400" b="1" dirty="0" smtClean="0">
                <a:solidFill>
                  <a:schemeClr val="bg1"/>
                </a:solidFill>
                <a:latin typeface="Calibri" panose="020F0502020204030204" pitchFamily="34" charset="0"/>
                <a:ea typeface="宋体" pitchFamily="2" charset="-122"/>
                <a:cs typeface="Calibri" panose="020F0502020204030204" pitchFamily="34" charset="0"/>
              </a:rPr>
              <a:t>Shopping Mall</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sp>
        <p:nvSpPr>
          <p:cNvPr id="27" name="矩形 26"/>
          <p:cNvSpPr/>
          <p:nvPr/>
        </p:nvSpPr>
        <p:spPr bwMode="auto">
          <a:xfrm>
            <a:off x="9435096" y="3041581"/>
            <a:ext cx="2155641"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t">
              <a:spcBef>
                <a:spcPct val="0"/>
              </a:spcBef>
              <a:spcAft>
                <a:spcPct val="0"/>
              </a:spcAft>
            </a:pPr>
            <a:r>
              <a:rPr lang="en-US" altLang="zh-CN" sz="1400" b="1" dirty="0">
                <a:solidFill>
                  <a:schemeClr val="bg1"/>
                </a:solidFill>
                <a:latin typeface="Calibri" panose="020F0502020204030204" pitchFamily="34" charset="0"/>
                <a:cs typeface="Calibri" panose="020F0502020204030204" pitchFamily="34" charset="0"/>
              </a:rPr>
              <a:t>Chain Restaurant</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603" y="1612143"/>
            <a:ext cx="3757028" cy="1404078"/>
          </a:xfrm>
          <a:prstGeom prst="rect">
            <a:avLst/>
          </a:prstGeom>
        </p:spPr>
      </p:pic>
      <p:sp>
        <p:nvSpPr>
          <p:cNvPr id="30" name="矩形 29"/>
          <p:cNvSpPr/>
          <p:nvPr/>
        </p:nvSpPr>
        <p:spPr bwMode="auto">
          <a:xfrm>
            <a:off x="397223" y="1470291"/>
            <a:ext cx="11327417" cy="2119546"/>
          </a:xfrm>
          <a:prstGeom prst="rect">
            <a:avLst/>
          </a:prstGeom>
          <a:noFill/>
          <a:ln w="1905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sp>
        <p:nvSpPr>
          <p:cNvPr id="31" name="右箭头 30"/>
          <p:cNvSpPr/>
          <p:nvPr/>
        </p:nvSpPr>
        <p:spPr>
          <a:xfrm>
            <a:off x="1819135" y="2333693"/>
            <a:ext cx="490547" cy="34268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31"/>
          <p:cNvSpPr/>
          <p:nvPr/>
        </p:nvSpPr>
        <p:spPr>
          <a:xfrm>
            <a:off x="508687" y="3037281"/>
            <a:ext cx="1602987" cy="461665"/>
          </a:xfrm>
          <a:prstGeom prst="rect">
            <a:avLst/>
          </a:prstGeom>
        </p:spPr>
        <p:txBody>
          <a:bodyPr wrap="square">
            <a:spAutoFit/>
          </a:bodyPr>
          <a:lstStyle/>
          <a:p>
            <a:r>
              <a:rPr lang="en-US" altLang="zh-CN" sz="1200" b="1" dirty="0">
                <a:solidFill>
                  <a:srgbClr val="C00000"/>
                </a:solidFill>
                <a:latin typeface="Calibri" panose="020F0502020204030204" pitchFamily="34" charset="0"/>
                <a:cs typeface="Calibri" panose="020F0502020204030204" pitchFamily="34" charset="0"/>
              </a:rPr>
              <a:t>Face Recognition Terminal</a:t>
            </a:r>
            <a:endParaRPr lang="zh-CN" altLang="en-US" sz="1200" b="1" dirty="0">
              <a:solidFill>
                <a:srgbClr val="C00000"/>
              </a:solidFill>
              <a:latin typeface="Calibri" panose="020F0502020204030204" pitchFamily="34" charset="0"/>
              <a:cs typeface="Calibri" panose="020F0502020204030204" pitchFamily="34" charset="0"/>
            </a:endParaRPr>
          </a:p>
        </p:txBody>
      </p:sp>
      <p:sp>
        <p:nvSpPr>
          <p:cNvPr id="37" name="矩形 36"/>
          <p:cNvSpPr/>
          <p:nvPr/>
        </p:nvSpPr>
        <p:spPr bwMode="auto">
          <a:xfrm>
            <a:off x="2494613" y="5610093"/>
            <a:ext cx="2191465"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t" latinLnBrk="0" hangingPunct="1">
              <a:lnSpc>
                <a:spcPct val="100000"/>
              </a:lnSpc>
              <a:spcBef>
                <a:spcPct val="0"/>
              </a:spcBef>
              <a:spcAft>
                <a:spcPct val="0"/>
              </a:spcAft>
              <a:buClrTx/>
              <a:buSzTx/>
              <a:buFontTx/>
              <a:buNone/>
              <a:tabLst/>
            </a:pPr>
            <a:r>
              <a:rPr lang="en-US" altLang="zh-CN" sz="1400" b="1" dirty="0" smtClean="0">
                <a:solidFill>
                  <a:schemeClr val="bg1"/>
                </a:solidFill>
                <a:latin typeface="Calibri" panose="020F0502020204030204" pitchFamily="34" charset="0"/>
                <a:ea typeface="宋体" pitchFamily="2" charset="-122"/>
                <a:cs typeface="Calibri" panose="020F0502020204030204" pitchFamily="34" charset="0"/>
              </a:rPr>
              <a:t>Factory</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sp>
        <p:nvSpPr>
          <p:cNvPr id="38" name="矩形 37"/>
          <p:cNvSpPr/>
          <p:nvPr/>
        </p:nvSpPr>
        <p:spPr bwMode="auto">
          <a:xfrm>
            <a:off x="4838372" y="5612591"/>
            <a:ext cx="2155641"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t" latinLnBrk="0" hangingPunct="1">
              <a:lnSpc>
                <a:spcPct val="100000"/>
              </a:lnSpc>
              <a:spcBef>
                <a:spcPct val="0"/>
              </a:spcBef>
              <a:spcAft>
                <a:spcPct val="0"/>
              </a:spcAft>
              <a:buClrTx/>
              <a:buSzTx/>
              <a:buFontTx/>
              <a:buNone/>
              <a:tabLst/>
            </a:pPr>
            <a:r>
              <a:rPr lang="en-US" altLang="zh-CN" sz="1400" b="1" dirty="0" smtClean="0">
                <a:solidFill>
                  <a:schemeClr val="bg1"/>
                </a:solidFill>
                <a:latin typeface="Calibri" panose="020F0502020204030204" pitchFamily="34" charset="0"/>
                <a:ea typeface="宋体" pitchFamily="2" charset="-122"/>
                <a:cs typeface="Calibri" panose="020F0502020204030204" pitchFamily="34" charset="0"/>
              </a:rPr>
              <a:t>School</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sp>
        <p:nvSpPr>
          <p:cNvPr id="39" name="矩形 38"/>
          <p:cNvSpPr/>
          <p:nvPr/>
        </p:nvSpPr>
        <p:spPr bwMode="auto">
          <a:xfrm>
            <a:off x="7142524" y="5613840"/>
            <a:ext cx="2155641"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t" latinLnBrk="0" hangingPunct="1">
              <a:lnSpc>
                <a:spcPct val="100000"/>
              </a:lnSpc>
              <a:spcBef>
                <a:spcPct val="0"/>
              </a:spcBef>
              <a:spcAft>
                <a:spcPct val="0"/>
              </a:spcAft>
              <a:buClrTx/>
              <a:buSzTx/>
              <a:buFontTx/>
              <a:buNone/>
              <a:tabLst/>
            </a:pPr>
            <a:r>
              <a:rPr lang="en-US" altLang="zh-CN" sz="1400" b="1" dirty="0" smtClean="0">
                <a:solidFill>
                  <a:schemeClr val="bg1"/>
                </a:solidFill>
                <a:latin typeface="Calibri" panose="020F0502020204030204" pitchFamily="34" charset="0"/>
                <a:ea typeface="宋体" pitchFamily="2" charset="-122"/>
                <a:cs typeface="Calibri" panose="020F0502020204030204" pitchFamily="34" charset="0"/>
              </a:rPr>
              <a:t>Office Building</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sp>
        <p:nvSpPr>
          <p:cNvPr id="41" name="矩形 40"/>
          <p:cNvSpPr/>
          <p:nvPr/>
        </p:nvSpPr>
        <p:spPr bwMode="auto">
          <a:xfrm>
            <a:off x="397223" y="3951375"/>
            <a:ext cx="11327417" cy="2256385"/>
          </a:xfrm>
          <a:prstGeom prst="rect">
            <a:avLst/>
          </a:prstGeom>
          <a:noFill/>
          <a:ln w="1905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endParaRPr>
          </a:p>
        </p:txBody>
      </p:sp>
      <p:sp>
        <p:nvSpPr>
          <p:cNvPr id="42" name="右箭头 41"/>
          <p:cNvSpPr/>
          <p:nvPr/>
        </p:nvSpPr>
        <p:spPr>
          <a:xfrm>
            <a:off x="1866401" y="4976668"/>
            <a:ext cx="490547" cy="34268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矩形 42"/>
          <p:cNvSpPr/>
          <p:nvPr/>
        </p:nvSpPr>
        <p:spPr>
          <a:xfrm>
            <a:off x="795899" y="5929129"/>
            <a:ext cx="787647" cy="276999"/>
          </a:xfrm>
          <a:prstGeom prst="rect">
            <a:avLst/>
          </a:prstGeom>
        </p:spPr>
        <p:txBody>
          <a:bodyPr wrap="square">
            <a:spAutoFit/>
          </a:bodyPr>
          <a:lstStyle/>
          <a:p>
            <a:r>
              <a:rPr lang="en-US" altLang="zh-CN" sz="1200" b="1" dirty="0" smtClean="0">
                <a:solidFill>
                  <a:srgbClr val="C00000"/>
                </a:solidFill>
                <a:latin typeface="Calibri" panose="020F0502020204030204" pitchFamily="34" charset="0"/>
                <a:cs typeface="Calibri" panose="020F0502020204030204" pitchFamily="34" charset="0"/>
              </a:rPr>
              <a:t>Barrier</a:t>
            </a:r>
            <a:endParaRPr lang="zh-CN" altLang="en-US" sz="1200" b="1" dirty="0">
              <a:solidFill>
                <a:srgbClr val="C00000"/>
              </a:solidFill>
              <a:latin typeface="Calibri" panose="020F0502020204030204" pitchFamily="34" charset="0"/>
              <a:cs typeface="Calibri" panose="020F0502020204030204" pitchFamily="34" charset="0"/>
            </a:endParaRPr>
          </a:p>
        </p:txBody>
      </p:sp>
      <p:pic>
        <p:nvPicPr>
          <p:cNvPr id="44" name="图片 43"/>
          <p:cNvPicPr>
            <a:picLocks noChangeAspect="1"/>
          </p:cNvPicPr>
          <p:nvPr/>
        </p:nvPicPr>
        <p:blipFill rotWithShape="1">
          <a:blip r:embed="rId5" cstate="print">
            <a:extLst>
              <a:ext uri="{28A0092B-C50C-407E-A947-70E740481C1C}">
                <a14:useLocalDpi xmlns:a14="http://schemas.microsoft.com/office/drawing/2010/main" val="0"/>
              </a:ext>
            </a:extLst>
          </a:blip>
          <a:srcRect l="14000" t="5776" r="20083" b="326"/>
          <a:stretch/>
        </p:blipFill>
        <p:spPr>
          <a:xfrm>
            <a:off x="741167" y="5319353"/>
            <a:ext cx="897112" cy="676014"/>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4612" y="4172358"/>
            <a:ext cx="2191466" cy="1437735"/>
          </a:xfrm>
          <a:prstGeom prst="rect">
            <a:avLst/>
          </a:prstGeom>
        </p:spPr>
      </p:pic>
      <p:sp>
        <p:nvSpPr>
          <p:cNvPr id="23" name="矩形 22"/>
          <p:cNvSpPr/>
          <p:nvPr/>
        </p:nvSpPr>
        <p:spPr bwMode="auto">
          <a:xfrm>
            <a:off x="2494613" y="3041581"/>
            <a:ext cx="2191465"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t" latinLnBrk="0" hangingPunct="1">
              <a:lnSpc>
                <a:spcPct val="100000"/>
              </a:lnSpc>
              <a:spcBef>
                <a:spcPct val="0"/>
              </a:spcBef>
              <a:spcAft>
                <a:spcPct val="0"/>
              </a:spcAft>
              <a:buClrTx/>
              <a:buSzTx/>
              <a:buFontTx/>
              <a:buNone/>
              <a:tabLst/>
            </a:pPr>
            <a:r>
              <a:rPr lang="en-US" altLang="zh-CN" sz="1400" b="1" dirty="0" smtClean="0">
                <a:solidFill>
                  <a:schemeClr val="bg1"/>
                </a:solidFill>
                <a:latin typeface="Calibri" panose="020F0502020204030204" pitchFamily="34" charset="0"/>
                <a:ea typeface="宋体" pitchFamily="2" charset="-122"/>
                <a:cs typeface="Calibri" panose="020F0502020204030204" pitchFamily="34" charset="0"/>
              </a:rPr>
              <a:t>Library</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pic>
        <p:nvPicPr>
          <p:cNvPr id="51" name="图片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95" y="4183033"/>
            <a:ext cx="2155642" cy="1444519"/>
          </a:xfrm>
          <a:prstGeom prst="rect">
            <a:avLst/>
          </a:prstGeom>
        </p:spPr>
      </p:pic>
      <p:sp>
        <p:nvSpPr>
          <p:cNvPr id="40" name="矩形 39"/>
          <p:cNvSpPr/>
          <p:nvPr/>
        </p:nvSpPr>
        <p:spPr bwMode="auto">
          <a:xfrm>
            <a:off x="9435096" y="5610093"/>
            <a:ext cx="2155641" cy="315649"/>
          </a:xfrm>
          <a:prstGeom prst="rect">
            <a:avLst/>
          </a:prstGeom>
          <a:solidFill>
            <a:schemeClr val="bg1">
              <a:lumMod val="75000"/>
            </a:schemeClr>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t"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rPr>
              <a:t>Residential</a:t>
            </a:r>
            <a:endParaRPr kumimoji="0" lang="zh-CN" altLang="en-US" sz="1400" b="1" i="0" u="none" strike="noStrike" cap="none" normalizeH="0" baseline="0" dirty="0" smtClean="0">
              <a:ln>
                <a:noFill/>
              </a:ln>
              <a:solidFill>
                <a:schemeClr val="bg1"/>
              </a:solidFill>
              <a:effectLst/>
              <a:latin typeface="Calibri" panose="020F0502020204030204" pitchFamily="34" charset="0"/>
              <a:ea typeface="宋体" pitchFamily="2" charset="-122"/>
              <a:cs typeface="Calibri" panose="020F0502020204030204" pitchFamily="34" charset="0"/>
            </a:endParaRPr>
          </a:p>
        </p:txBody>
      </p:sp>
      <p:sp>
        <p:nvSpPr>
          <p:cNvPr id="56" name="矩形 55"/>
          <p:cNvSpPr/>
          <p:nvPr/>
        </p:nvSpPr>
        <p:spPr>
          <a:xfrm>
            <a:off x="555024" y="4682645"/>
            <a:ext cx="1311377" cy="646331"/>
          </a:xfrm>
          <a:prstGeom prst="rect">
            <a:avLst/>
          </a:prstGeom>
        </p:spPr>
        <p:txBody>
          <a:bodyPr wrap="square">
            <a:spAutoFit/>
          </a:bodyPr>
          <a:lstStyle/>
          <a:p>
            <a:r>
              <a:rPr lang="en-US" altLang="zh-CN" sz="1200" b="1" dirty="0">
                <a:solidFill>
                  <a:srgbClr val="C00000"/>
                </a:solidFill>
                <a:latin typeface="Calibri" panose="020F0502020204030204" pitchFamily="34" charset="0"/>
                <a:cs typeface="Calibri" panose="020F0502020204030204" pitchFamily="34" charset="0"/>
              </a:rPr>
              <a:t>Face Recognition </a:t>
            </a:r>
            <a:r>
              <a:rPr lang="en-US" altLang="zh-CN" sz="1200" b="1" dirty="0" smtClean="0">
                <a:solidFill>
                  <a:srgbClr val="C00000"/>
                </a:solidFill>
                <a:latin typeface="Calibri" panose="020F0502020204030204" pitchFamily="34" charset="0"/>
                <a:cs typeface="Calibri" panose="020F0502020204030204" pitchFamily="34" charset="0"/>
              </a:rPr>
              <a:t>Terminal</a:t>
            </a:r>
          </a:p>
          <a:p>
            <a:r>
              <a:rPr lang="en-US" altLang="zh-CN" sz="1200" b="1" dirty="0">
                <a:solidFill>
                  <a:srgbClr val="C00000"/>
                </a:solidFill>
                <a:latin typeface="Calibri" panose="020F0502020204030204" pitchFamily="34" charset="0"/>
                <a:cs typeface="Calibri" panose="020F0502020204030204" pitchFamily="34" charset="0"/>
              </a:rPr>
              <a:t> </a:t>
            </a:r>
            <a:r>
              <a:rPr lang="en-US" altLang="zh-CN" sz="1200" b="1" dirty="0" smtClean="0">
                <a:solidFill>
                  <a:srgbClr val="C00000"/>
                </a:solidFill>
                <a:latin typeface="Calibri" panose="020F0502020204030204" pitchFamily="34" charset="0"/>
                <a:cs typeface="Calibri" panose="020F0502020204030204" pitchFamily="34" charset="0"/>
              </a:rPr>
              <a:t>                +</a:t>
            </a:r>
            <a:endParaRPr lang="zh-CN" altLang="en-US" sz="1200" b="1" dirty="0">
              <a:solidFill>
                <a:srgbClr val="C00000"/>
              </a:solidFill>
              <a:latin typeface="Calibri" panose="020F0502020204030204" pitchFamily="34" charset="0"/>
              <a:cs typeface="Calibri" panose="020F0502020204030204" pitchFamily="34" charset="0"/>
            </a:endParaRPr>
          </a:p>
        </p:txBody>
      </p:sp>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669" y="4025407"/>
            <a:ext cx="389131" cy="666664"/>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5963" y="1612143"/>
            <a:ext cx="2190115" cy="1430877"/>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2836" y="1616133"/>
            <a:ext cx="2156517" cy="1444231"/>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1648" y="1610257"/>
            <a:ext cx="2156516" cy="1440233"/>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4924" y="1610258"/>
            <a:ext cx="2145813" cy="1430542"/>
          </a:xfrm>
          <a:prstGeom prst="rect">
            <a:avLst/>
          </a:prstGeom>
        </p:spPr>
      </p:pic>
    </p:spTree>
    <p:extLst>
      <p:ext uri="{BB962C8B-B14F-4D97-AF65-F5344CB8AC3E}">
        <p14:creationId xmlns:p14="http://schemas.microsoft.com/office/powerpoint/2010/main" val="51785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smtClean="0">
                <a:cs typeface="+mn-ea"/>
                <a:sym typeface="+mn-lt"/>
              </a:rPr>
              <a:t>| </a:t>
            </a:r>
            <a:r>
              <a:rPr lang="en-US" altLang="zh-CN" dirty="0"/>
              <a:t>Solution Process Diagram</a:t>
            </a:r>
            <a:r>
              <a:rPr lang="en-US" altLang="zh-CN" dirty="0" smtClean="0">
                <a:cs typeface="+mn-ea"/>
                <a:sym typeface="+mn-lt"/>
              </a:rPr>
              <a:t> </a:t>
            </a:r>
            <a:r>
              <a:rPr lang="en-US" altLang="zh-CN" dirty="0" smtClean="0">
                <a:sym typeface="+mn-lt"/>
              </a:rPr>
              <a:t> </a:t>
            </a:r>
            <a:endParaRPr lang="zh-CN" altLang="en-US" dirty="0"/>
          </a:p>
        </p:txBody>
      </p:sp>
      <p:pic>
        <p:nvPicPr>
          <p:cNvPr id="3" name="图片 2"/>
          <p:cNvPicPr>
            <a:picLocks noChangeAspect="1"/>
          </p:cNvPicPr>
          <p:nvPr/>
        </p:nvPicPr>
        <p:blipFill>
          <a:blip r:embed="rId2">
            <a:clrChange>
              <a:clrFrom>
                <a:srgbClr val="FFFFFF"/>
              </a:clrFrom>
              <a:clrTo>
                <a:srgbClr val="FFFFFF">
                  <a:alpha val="0"/>
                </a:srgbClr>
              </a:clrTo>
            </a:clrChange>
          </a:blip>
          <a:stretch>
            <a:fillRect/>
          </a:stretch>
        </p:blipFill>
        <p:spPr>
          <a:xfrm>
            <a:off x="356136" y="1618098"/>
            <a:ext cx="5084997" cy="3563502"/>
          </a:xfrm>
          <a:prstGeom prst="rect">
            <a:avLst/>
          </a:prstGeom>
        </p:spPr>
      </p:pic>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5558651" y="1689218"/>
            <a:ext cx="6328622" cy="3492382"/>
          </a:xfrm>
          <a:prstGeom prst="rect">
            <a:avLst/>
          </a:prstGeom>
        </p:spPr>
      </p:pic>
      <p:sp>
        <p:nvSpPr>
          <p:cNvPr id="6" name="矩形 5"/>
          <p:cNvSpPr/>
          <p:nvPr/>
        </p:nvSpPr>
        <p:spPr>
          <a:xfrm>
            <a:off x="3644631" y="5506279"/>
            <a:ext cx="4173002"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Face Recognition/Temperature Monitoring</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957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smtClean="0">
                <a:cs typeface="+mn-ea"/>
                <a:sym typeface="+mn-lt"/>
              </a:rPr>
              <a:t>| </a:t>
            </a:r>
            <a:r>
              <a:rPr lang="en-US" altLang="zh-CN" dirty="0" smtClean="0"/>
              <a:t>Device List</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3837642528"/>
              </p:ext>
            </p:extLst>
          </p:nvPr>
        </p:nvGraphicFramePr>
        <p:xfrm>
          <a:off x="579616" y="1281662"/>
          <a:ext cx="11118928" cy="4720522"/>
        </p:xfrm>
        <a:graphic>
          <a:graphicData uri="http://schemas.openxmlformats.org/drawingml/2006/table">
            <a:tbl>
              <a:tblPr firstRow="1" bandRow="1">
                <a:tableStyleId>{5940675A-B579-460E-94D1-54222C63F5DA}</a:tableStyleId>
              </a:tblPr>
              <a:tblGrid>
                <a:gridCol w="772106">
                  <a:extLst>
                    <a:ext uri="{9D8B030D-6E8A-4147-A177-3AD203B41FA5}">
                      <a16:colId xmlns:a16="http://schemas.microsoft.com/office/drawing/2014/main" val="2676014834"/>
                    </a:ext>
                  </a:extLst>
                </a:gridCol>
                <a:gridCol w="2087217">
                  <a:extLst>
                    <a:ext uri="{9D8B030D-6E8A-4147-A177-3AD203B41FA5}">
                      <a16:colId xmlns:a16="http://schemas.microsoft.com/office/drawing/2014/main" val="1459899378"/>
                    </a:ext>
                  </a:extLst>
                </a:gridCol>
                <a:gridCol w="2289642">
                  <a:extLst>
                    <a:ext uri="{9D8B030D-6E8A-4147-A177-3AD203B41FA5}">
                      <a16:colId xmlns:a16="http://schemas.microsoft.com/office/drawing/2014/main" val="1820754402"/>
                    </a:ext>
                  </a:extLst>
                </a:gridCol>
                <a:gridCol w="1832033">
                  <a:extLst>
                    <a:ext uri="{9D8B030D-6E8A-4147-A177-3AD203B41FA5}">
                      <a16:colId xmlns:a16="http://schemas.microsoft.com/office/drawing/2014/main" val="2405785564"/>
                    </a:ext>
                  </a:extLst>
                </a:gridCol>
                <a:gridCol w="4137930">
                  <a:extLst>
                    <a:ext uri="{9D8B030D-6E8A-4147-A177-3AD203B41FA5}">
                      <a16:colId xmlns:a16="http://schemas.microsoft.com/office/drawing/2014/main" val="64901229"/>
                    </a:ext>
                  </a:extLst>
                </a:gridCol>
              </a:tblGrid>
              <a:tr h="339344">
                <a:tc>
                  <a:txBody>
                    <a:bodyPr/>
                    <a:lstStyle/>
                    <a:p>
                      <a:pPr algn="ctr"/>
                      <a:r>
                        <a:rPr lang="en-US" altLang="zh-CN" sz="1400" b="1" dirty="0" smtClean="0">
                          <a:solidFill>
                            <a:sysClr val="windowText" lastClr="000000"/>
                          </a:solidFill>
                        </a:rPr>
                        <a:t>NO.</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Name</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Model</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Picture</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Technical Specifications</a:t>
                      </a:r>
                      <a:endParaRPr lang="zh-CN" altLang="en-US" sz="1400" b="1" dirty="0">
                        <a:solidFill>
                          <a:sysClr val="windowText" lastClr="000000"/>
                        </a:solidFill>
                      </a:endParaRPr>
                    </a:p>
                  </a:txBody>
                  <a:tcPr anchor="ctr">
                    <a:solidFill>
                      <a:schemeClr val="bg1">
                        <a:lumMod val="85000"/>
                      </a:schemeClr>
                    </a:solidFill>
                  </a:tcPr>
                </a:tc>
                <a:extLst>
                  <a:ext uri="{0D108BD9-81ED-4DB2-BD59-A6C34878D82A}">
                    <a16:rowId xmlns:a16="http://schemas.microsoft.com/office/drawing/2014/main" val="1397158209"/>
                  </a:ext>
                </a:extLst>
              </a:tr>
              <a:tr h="849434">
                <a:tc>
                  <a:txBody>
                    <a:bodyPr/>
                    <a:lstStyle/>
                    <a:p>
                      <a:pPr algn="ct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1</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Face Recognition Terminal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a:t>
                      </a:r>
                      <a:r>
                        <a:rPr lang="en-US" altLang="zh-CN" sz="1200" dirty="0" smtClean="0">
                          <a:latin typeface="Calibri" panose="020F0502020204030204" pitchFamily="34" charset="0"/>
                          <a:cs typeface="Calibri" panose="020F0502020204030204" pitchFamily="34" charset="0"/>
                        </a:rPr>
                        <a:t>Wall mounted</a:t>
                      </a: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a:t>
                      </a:r>
                      <a:endParaRPr lang="zh-CN" altLang="en-US" sz="1200" dirty="0" smtClean="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DHI-ASI7213X-T1/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ASI7213X-T1</a:t>
                      </a:r>
                    </a:p>
                  </a:txBody>
                  <a:tcPr anchor="ctr"/>
                </a:tc>
                <a:tc>
                  <a:txBody>
                    <a:bodyPr/>
                    <a:lstStyle/>
                    <a:p>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7 Inch LCD display with resolution of 1024×600</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Can hold 100,000 users, 100,000 face images, 100,000 cards, 100,000 password, 50 administrators, and 300,000 records</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Support face, IC card, password unlock and unlock through their combinations</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With face detection box; the largest face among faces that appear at the same time is recognized first; the maximum face size can be configured on the web</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Face-camera distance: 0.3 m–2.0 m; human height: 0.9 m–2.4 m(lens-ground distance: 1.4 m)</a:t>
                      </a:r>
                    </a:p>
                  </a:txBody>
                  <a:tcPr anchor="ctr"/>
                </a:tc>
                <a:extLst>
                  <a:ext uri="{0D108BD9-81ED-4DB2-BD59-A6C34878D82A}">
                    <a16:rowId xmlns:a16="http://schemas.microsoft.com/office/drawing/2014/main" val="483733599"/>
                  </a:ext>
                </a:extLst>
              </a:tr>
              <a:tr h="906458">
                <a:tc>
                  <a:txBody>
                    <a:bodyPr/>
                    <a:lstStyle/>
                    <a:p>
                      <a:pPr algn="ct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2</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Standing Bracket For ASI7213X-T1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ASF172X-T1</a:t>
                      </a:r>
                    </a:p>
                  </a:txBody>
                  <a:tcPr anchor="ctr"/>
                </a:tc>
                <a:tc>
                  <a:txBody>
                    <a:bodyPr/>
                    <a:lstStyle/>
                    <a:p>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Easy installation, Convenient to move</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Use Galvanized steel</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Perfect for ASI7213X-T1 device in vertical mounting installation</a:t>
                      </a:r>
                    </a:p>
                  </a:txBody>
                  <a:tcPr anchor="ctr"/>
                </a:tc>
                <a:extLst>
                  <a:ext uri="{0D108BD9-81ED-4DB2-BD59-A6C34878D82A}">
                    <a16:rowId xmlns:a16="http://schemas.microsoft.com/office/drawing/2014/main" val="3769339342"/>
                  </a:ext>
                </a:extLst>
              </a:tr>
              <a:tr h="906458">
                <a:tc>
                  <a:txBody>
                    <a:bodyPr/>
                    <a:lstStyle/>
                    <a:p>
                      <a:pPr algn="ct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3</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r>
                        <a:rPr lang="it-IT" altLang="zh-CN" sz="1200" dirty="0" smtClean="0">
                          <a:solidFill>
                            <a:sysClr val="windowText" lastClr="000000"/>
                          </a:solidFill>
                          <a:latin typeface="Calibri" panose="020F0502020204030204" pitchFamily="34" charset="0"/>
                          <a:ea typeface="+mn-ea"/>
                          <a:cs typeface="Calibri" panose="020F0502020204030204" pitchFamily="34" charset="0"/>
                        </a:rPr>
                        <a:t>Face Recognition Terminal</a:t>
                      </a:r>
                      <a:r>
                        <a:rPr lang="zh-CN" altLang="en-US" sz="1200" baseline="0" dirty="0" smtClean="0">
                          <a:solidFill>
                            <a:sysClr val="windowText" lastClr="000000"/>
                          </a:solidFill>
                          <a:latin typeface="Calibri" panose="020F0502020204030204" pitchFamily="34" charset="0"/>
                          <a:ea typeface="+mn-ea"/>
                          <a:cs typeface="Calibri" panose="020F0502020204030204" pitchFamily="34" charset="0"/>
                        </a:rPr>
                        <a:t> </a:t>
                      </a:r>
                      <a:r>
                        <a:rPr lang="en-US" altLang="zh-CN" sz="1200" baseline="0" dirty="0" smtClean="0">
                          <a:solidFill>
                            <a:sysClr val="windowText" lastClr="000000"/>
                          </a:solidFill>
                          <a:latin typeface="Calibri" panose="020F0502020204030204" pitchFamily="34" charset="0"/>
                          <a:ea typeface="+mn-ea"/>
                          <a:cs typeface="Calibri" panose="020F0502020204030204" pitchFamily="34" charset="0"/>
                        </a:rPr>
                        <a:t>for Barrier</a:t>
                      </a:r>
                      <a:endParaRPr lang="it-IT" altLang="zh-CN" sz="1200" dirty="0" smtClean="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r>
                        <a:rPr lang="en-US" altLang="zh-CN" sz="1200" dirty="0" smtClean="0">
                          <a:solidFill>
                            <a:sysClr val="windowText" lastClr="000000"/>
                          </a:solidFill>
                          <a:latin typeface="Calibri" panose="020F0502020204030204" pitchFamily="34" charset="0"/>
                          <a:ea typeface="+mn-ea"/>
                          <a:cs typeface="Calibri" panose="020F0502020204030204" pitchFamily="34" charset="0"/>
                        </a:rPr>
                        <a:t>DHI-ASI7223X-A-T1</a:t>
                      </a:r>
                    </a:p>
                    <a:p>
                      <a:r>
                        <a:rPr lang="en-US" altLang="zh-CN" sz="1200" dirty="0" smtClean="0">
                          <a:solidFill>
                            <a:sysClr val="windowText" lastClr="000000"/>
                          </a:solidFill>
                          <a:latin typeface="Calibri" panose="020F0502020204030204" pitchFamily="34" charset="0"/>
                          <a:ea typeface="+mn-ea"/>
                          <a:cs typeface="Calibri" panose="020F0502020204030204" pitchFamily="34" charset="0"/>
                        </a:rPr>
                        <a:t>ASI7223X-A-T1</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7 Inch LCD display with resolution of 1024×600</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Can hold 100,000 users, 100,000 face images, 100, 000 password, 50 administrators, and 300,000 records</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Face-camera distance: 0.3 m–2.0 m; human height: 0.9 m–2.4 m (lens-ground distance: 1.4 m)</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With face recognition algorithm, the terminal can recognize more than 360 positions on human face</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Face recognition speed: 0.2 s per face</a:t>
                      </a:r>
                    </a:p>
                  </a:txBody>
                  <a:tcPr anchor="ctr"/>
                </a:tc>
                <a:extLst>
                  <a:ext uri="{0D108BD9-81ED-4DB2-BD59-A6C34878D82A}">
                    <a16:rowId xmlns:a16="http://schemas.microsoft.com/office/drawing/2014/main" val="1511621535"/>
                  </a:ext>
                </a:extLst>
              </a:tr>
            </a:tbl>
          </a:graphicData>
        </a:graphic>
      </p:graphicFrame>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2336" y="1741187"/>
            <a:ext cx="1163347" cy="198731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390" y="4581452"/>
            <a:ext cx="739240" cy="126647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325" y="3641923"/>
            <a:ext cx="2333368" cy="785271"/>
          </a:xfrm>
          <a:prstGeom prst="rect">
            <a:avLst/>
          </a:prstGeom>
        </p:spPr>
      </p:pic>
    </p:spTree>
    <p:extLst>
      <p:ext uri="{BB962C8B-B14F-4D97-AF65-F5344CB8AC3E}">
        <p14:creationId xmlns:p14="http://schemas.microsoft.com/office/powerpoint/2010/main" val="153996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smtClean="0">
                <a:cs typeface="+mn-ea"/>
                <a:sym typeface="+mn-lt"/>
              </a:rPr>
              <a:t>| </a:t>
            </a:r>
            <a:r>
              <a:rPr lang="en-US" altLang="zh-CN" dirty="0" smtClean="0"/>
              <a:t>Device List</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621941189"/>
              </p:ext>
            </p:extLst>
          </p:nvPr>
        </p:nvGraphicFramePr>
        <p:xfrm>
          <a:off x="579616" y="1281662"/>
          <a:ext cx="11118928" cy="5002784"/>
        </p:xfrm>
        <a:graphic>
          <a:graphicData uri="http://schemas.openxmlformats.org/drawingml/2006/table">
            <a:tbl>
              <a:tblPr firstRow="1" bandRow="1">
                <a:tableStyleId>{5940675A-B579-460E-94D1-54222C63F5DA}</a:tableStyleId>
              </a:tblPr>
              <a:tblGrid>
                <a:gridCol w="772106">
                  <a:extLst>
                    <a:ext uri="{9D8B030D-6E8A-4147-A177-3AD203B41FA5}">
                      <a16:colId xmlns:a16="http://schemas.microsoft.com/office/drawing/2014/main" val="2676014834"/>
                    </a:ext>
                  </a:extLst>
                </a:gridCol>
                <a:gridCol w="2087217">
                  <a:extLst>
                    <a:ext uri="{9D8B030D-6E8A-4147-A177-3AD203B41FA5}">
                      <a16:colId xmlns:a16="http://schemas.microsoft.com/office/drawing/2014/main" val="1459899378"/>
                    </a:ext>
                  </a:extLst>
                </a:gridCol>
                <a:gridCol w="2289642">
                  <a:extLst>
                    <a:ext uri="{9D8B030D-6E8A-4147-A177-3AD203B41FA5}">
                      <a16:colId xmlns:a16="http://schemas.microsoft.com/office/drawing/2014/main" val="1820754402"/>
                    </a:ext>
                  </a:extLst>
                </a:gridCol>
                <a:gridCol w="1832033">
                  <a:extLst>
                    <a:ext uri="{9D8B030D-6E8A-4147-A177-3AD203B41FA5}">
                      <a16:colId xmlns:a16="http://schemas.microsoft.com/office/drawing/2014/main" val="2405785564"/>
                    </a:ext>
                  </a:extLst>
                </a:gridCol>
                <a:gridCol w="4137930">
                  <a:extLst>
                    <a:ext uri="{9D8B030D-6E8A-4147-A177-3AD203B41FA5}">
                      <a16:colId xmlns:a16="http://schemas.microsoft.com/office/drawing/2014/main" val="64901229"/>
                    </a:ext>
                  </a:extLst>
                </a:gridCol>
              </a:tblGrid>
              <a:tr h="339344">
                <a:tc>
                  <a:txBody>
                    <a:bodyPr/>
                    <a:lstStyle/>
                    <a:p>
                      <a:pPr algn="ctr"/>
                      <a:r>
                        <a:rPr lang="en-US" altLang="zh-CN" sz="1400" b="1" dirty="0" smtClean="0">
                          <a:solidFill>
                            <a:sysClr val="windowText" lastClr="000000"/>
                          </a:solidFill>
                        </a:rPr>
                        <a:t>NO.</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Name</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Model</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Picture</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Technical Specifications</a:t>
                      </a:r>
                      <a:endParaRPr lang="zh-CN" altLang="en-US" sz="1400" b="1" dirty="0">
                        <a:solidFill>
                          <a:sysClr val="windowText" lastClr="000000"/>
                        </a:solidFill>
                      </a:endParaRPr>
                    </a:p>
                  </a:txBody>
                  <a:tcPr anchor="ctr">
                    <a:solidFill>
                      <a:schemeClr val="bg1">
                        <a:lumMod val="85000"/>
                      </a:schemeClr>
                    </a:solidFill>
                  </a:tcPr>
                </a:tc>
                <a:extLst>
                  <a:ext uri="{0D108BD9-81ED-4DB2-BD59-A6C34878D82A}">
                    <a16:rowId xmlns:a16="http://schemas.microsoft.com/office/drawing/2014/main" val="1397158209"/>
                  </a:ext>
                </a:extLst>
              </a:tr>
              <a:tr h="849434">
                <a:tc>
                  <a:txBody>
                    <a:bodyPr/>
                    <a:lstStyle/>
                    <a:p>
                      <a:pPr algn="ct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4</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Turnstile 8 series X type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endParaRPr>
                    </a:p>
                  </a:txBody>
                  <a:tcPr anchor="ctr"/>
                </a:tc>
                <a:tc>
                  <a:txBody>
                    <a:bodyPr/>
                    <a:lstStyle/>
                    <a:p>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Brushless servo  motor ensures fast and stable operation of the swing   turnstile </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Use SUS304 stainless steel totally, 1.5mm </a:t>
                      </a:r>
                      <a:r>
                        <a:rPr lang="en-US" altLang="zh-CN" sz="1200" dirty="0" err="1" smtClean="0">
                          <a:solidFill>
                            <a:sysClr val="windowText" lastClr="000000"/>
                          </a:solidFill>
                          <a:latin typeface="Calibri" panose="020F0502020204030204" pitchFamily="34" charset="0"/>
                          <a:ea typeface="+mn-ea"/>
                          <a:cs typeface="Calibri" panose="020F0502020204030204" pitchFamily="34" charset="0"/>
                        </a:rPr>
                        <a:t>thikness</a:t>
                      </a: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Two-way or one-way card verification;</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Smooth and quiet operation;</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Protect trespassing people not to be injured;</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Detection 30 pairs of IR detectors</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Passing Frequency 20 people/minute–40 people/minute</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Arm length: 600mm</a:t>
                      </a:r>
                      <a:r>
                        <a:rPr lang="zh-CN" altLang="en-US" sz="1200" dirty="0" smtClean="0">
                          <a:solidFill>
                            <a:sysClr val="windowText" lastClr="000000"/>
                          </a:solidFill>
                          <a:latin typeface="Calibri" panose="020F0502020204030204" pitchFamily="34" charset="0"/>
                          <a:ea typeface="+mn-ea"/>
                          <a:cs typeface="Calibri" panose="020F0502020204030204" pitchFamily="34" charset="0"/>
                        </a:rPr>
                        <a:t>；</a:t>
                      </a:r>
                      <a:endParaRPr lang="en-US" altLang="zh-CN" sz="1200" dirty="0" smtClean="0">
                        <a:solidFill>
                          <a:sysClr val="windowText" lastClr="0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483733599"/>
                  </a:ext>
                </a:extLst>
              </a:tr>
              <a:tr h="906458">
                <a:tc>
                  <a:txBody>
                    <a:bodyPr/>
                    <a:lstStyle/>
                    <a:p>
                      <a:pPr algn="ctr"/>
                      <a:r>
                        <a:rPr lang="en-US" altLang="zh-CN" sz="1200" dirty="0" smtClean="0">
                          <a:latin typeface="Calibri" panose="020F0502020204030204" pitchFamily="34" charset="0"/>
                          <a:cs typeface="Calibri" panose="020F0502020204030204" pitchFamily="34" charset="0"/>
                        </a:rPr>
                        <a:t>5</a:t>
                      </a:r>
                      <a:endParaRPr lang="zh-CN" altLang="en-US" sz="1200" dirty="0">
                        <a:latin typeface="Calibri" panose="020F0502020204030204" pitchFamily="34" charset="0"/>
                        <a:cs typeface="Calibri" panose="020F0502020204030204" pitchFamily="34" charset="0"/>
                      </a:endParaRPr>
                    </a:p>
                  </a:txBody>
                  <a:tcPr anchor="ctr"/>
                </a:tc>
                <a:tc>
                  <a:txBody>
                    <a:bodyPr/>
                    <a:lstStyle/>
                    <a:p>
                      <a:pPr algn="l"/>
                      <a:r>
                        <a:rPr lang="en-US" altLang="zh-CN" sz="1200" dirty="0" smtClean="0">
                          <a:latin typeface="Calibri" panose="020F0502020204030204" pitchFamily="34" charset="0"/>
                          <a:cs typeface="Calibri" panose="020F0502020204030204" pitchFamily="34" charset="0"/>
                        </a:rPr>
                        <a:t>Turnstile 5 series J type</a:t>
                      </a:r>
                      <a:endParaRPr lang="zh-CN" altLang="en-US" sz="1200" dirty="0">
                        <a:latin typeface="Calibri" panose="020F0502020204030204" pitchFamily="34" charset="0"/>
                        <a:cs typeface="Calibri" panose="020F0502020204030204" pitchFamily="34" charset="0"/>
                      </a:endParaRPr>
                    </a:p>
                  </a:txBody>
                  <a:tcPr anchor="ctr"/>
                </a:tc>
                <a:tc>
                  <a:txBody>
                    <a:bodyPr/>
                    <a:lstStyle/>
                    <a:p>
                      <a:pPr algn="l"/>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algn="ct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16 Channel IP video access</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Smart H.265+/H.265/Smart H.264+/H.264/MJPEG</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Up to 16 Channel perimeter protection</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Up to 4 Channel video stream face recognition</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Up to 24 face pictures /sec processing</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Up to 20 face databases with 100,000 face images in total</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1-8 </a:t>
                      </a:r>
                      <a:r>
                        <a:rPr lang="en-US" altLang="zh-CN" sz="1200" dirty="0" err="1" smtClean="0">
                          <a:solidFill>
                            <a:sysClr val="windowText" lastClr="000000"/>
                          </a:solidFill>
                          <a:latin typeface="Calibri" panose="020F0502020204030204" pitchFamily="34" charset="0"/>
                          <a:ea typeface="+mn-ea"/>
                          <a:cs typeface="Calibri" panose="020F0502020204030204" pitchFamily="34" charset="0"/>
                        </a:rPr>
                        <a:t>PoE</a:t>
                      </a: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 Ports support </a:t>
                      </a:r>
                      <a:r>
                        <a:rPr lang="en-US" altLang="zh-CN" sz="1200" dirty="0" err="1" smtClean="0">
                          <a:solidFill>
                            <a:sysClr val="windowText" lastClr="000000"/>
                          </a:solidFill>
                          <a:latin typeface="Calibri" panose="020F0502020204030204" pitchFamily="34" charset="0"/>
                          <a:ea typeface="+mn-ea"/>
                          <a:cs typeface="Calibri" panose="020F0502020204030204" pitchFamily="34" charset="0"/>
                        </a:rPr>
                        <a:t>ePoE</a:t>
                      </a: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 &amp; </a:t>
                      </a:r>
                      <a:r>
                        <a:rPr lang="en-US" altLang="zh-CN" sz="1200" dirty="0" err="1" smtClean="0">
                          <a:solidFill>
                            <a:sysClr val="windowText" lastClr="000000"/>
                          </a:solidFill>
                          <a:latin typeface="Calibri" panose="020F0502020204030204" pitchFamily="34" charset="0"/>
                          <a:ea typeface="+mn-ea"/>
                          <a:cs typeface="Calibri" panose="020F0502020204030204" pitchFamily="34" charset="0"/>
                        </a:rPr>
                        <a:t>EoC</a:t>
                      </a:r>
                      <a:endParaRPr lang="en-US" altLang="zh-CN" sz="1200" dirty="0" smtClean="0">
                        <a:solidFill>
                          <a:sysClr val="windowText" lastClr="0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511621535"/>
                  </a:ext>
                </a:extLst>
              </a:tr>
              <a:tr h="906458">
                <a:tc>
                  <a:txBody>
                    <a:bodyPr/>
                    <a:lstStyle/>
                    <a:p>
                      <a:pPr algn="ctr"/>
                      <a:r>
                        <a:rPr lang="en-US" altLang="zh-CN" sz="1200" dirty="0" smtClean="0">
                          <a:solidFill>
                            <a:sysClr val="windowText" lastClr="000000"/>
                          </a:solidFill>
                          <a:latin typeface="+mn-ea"/>
                          <a:ea typeface="+mn-ea"/>
                        </a:rPr>
                        <a:t>6</a:t>
                      </a:r>
                      <a:endParaRPr lang="zh-CN" altLang="en-US" sz="1200" dirty="0">
                        <a:solidFill>
                          <a:sysClr val="windowText" lastClr="000000"/>
                        </a:solidFill>
                        <a:latin typeface="+mn-ea"/>
                        <a:ea typeface="+mn-ea"/>
                      </a:endParaRPr>
                    </a:p>
                  </a:txBody>
                  <a:tcPr anchor="ctr"/>
                </a:tc>
                <a:tc>
                  <a:txBody>
                    <a:bodyPr/>
                    <a:lstStyle/>
                    <a:p>
                      <a:r>
                        <a:rPr lang="en-US" altLang="zh-CN" sz="1200" dirty="0" smtClean="0">
                          <a:solidFill>
                            <a:sysClr val="windowText" lastClr="000000"/>
                          </a:solidFill>
                          <a:latin typeface="+mn-ea"/>
                          <a:ea typeface="+mn-ea"/>
                        </a:rPr>
                        <a:t>NVR</a:t>
                      </a:r>
                      <a:endParaRPr lang="zh-CN" altLang="en-US" sz="1200" dirty="0">
                        <a:solidFill>
                          <a:sysClr val="windowText" lastClr="000000"/>
                        </a:solidFill>
                        <a:latin typeface="+mn-ea"/>
                        <a:ea typeface="+mn-ea"/>
                      </a:endParaRPr>
                    </a:p>
                  </a:txBody>
                  <a:tcPr anchor="ctr"/>
                </a:tc>
                <a:tc>
                  <a:txBody>
                    <a:bodyPr/>
                    <a:lstStyle/>
                    <a:p>
                      <a:r>
                        <a:rPr lang="en-US" altLang="zh-CN" sz="1200" dirty="0" smtClean="0">
                          <a:solidFill>
                            <a:sysClr val="windowText" lastClr="000000"/>
                          </a:solidFill>
                          <a:latin typeface="+mn-ea"/>
                          <a:ea typeface="+mn-ea"/>
                        </a:rPr>
                        <a:t>DHI-NVR5216-16P-I</a:t>
                      </a:r>
                      <a:endParaRPr lang="zh-CN" altLang="en-US" sz="1200" dirty="0">
                        <a:solidFill>
                          <a:sysClr val="windowText" lastClr="000000"/>
                        </a:solidFill>
                        <a:latin typeface="+mn-ea"/>
                        <a:ea typeface="+mn-ea"/>
                      </a:endParaRPr>
                    </a:p>
                  </a:txBody>
                  <a:tcPr anchor="ctr"/>
                </a:tc>
                <a:tc>
                  <a:txBody>
                    <a:bodyPr/>
                    <a:lstStyle/>
                    <a:p>
                      <a:endParaRPr lang="zh-CN" altLang="en-US" sz="1200" dirty="0">
                        <a:solidFill>
                          <a:sysClr val="windowText" lastClr="000000"/>
                        </a:solidFill>
                        <a:latin typeface="+mn-ea"/>
                        <a:ea typeface="+mn-ea"/>
                      </a:endParaRPr>
                    </a:p>
                  </a:txBody>
                  <a:tcPr anchor="ctr"/>
                </a:tc>
                <a:tc>
                  <a:txBody>
                    <a:bodyPr/>
                    <a:lstStyle/>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16 Channel IP video access</a:t>
                      </a:r>
                    </a:p>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Smart H.265+/H.265/Smart H.264+/H.264/MJPEG</a:t>
                      </a:r>
                    </a:p>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Up to 16 Channel perimeter protection</a:t>
                      </a:r>
                    </a:p>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Up to 4 Channel video stream face recognition</a:t>
                      </a:r>
                    </a:p>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Up to 24 face pictures /sec processing</a:t>
                      </a:r>
                    </a:p>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Up to 20 face databases with 100,000 face images in total</a:t>
                      </a:r>
                    </a:p>
                    <a:p>
                      <a:pPr marL="171450" indent="-171450">
                        <a:buFont typeface="Wingdings" panose="05000000000000000000" pitchFamily="2" charset="2"/>
                        <a:buChar char="Ø"/>
                      </a:pPr>
                      <a:r>
                        <a:rPr lang="en-US" altLang="zh-CN" sz="1200" dirty="0" smtClean="0">
                          <a:solidFill>
                            <a:sysClr val="windowText" lastClr="000000"/>
                          </a:solidFill>
                          <a:latin typeface="+mn-ea"/>
                          <a:ea typeface="+mn-ea"/>
                        </a:rPr>
                        <a:t>1-8 </a:t>
                      </a:r>
                      <a:r>
                        <a:rPr lang="en-US" altLang="zh-CN" sz="1200" dirty="0" err="1" smtClean="0">
                          <a:solidFill>
                            <a:sysClr val="windowText" lastClr="000000"/>
                          </a:solidFill>
                          <a:latin typeface="+mn-ea"/>
                          <a:ea typeface="+mn-ea"/>
                        </a:rPr>
                        <a:t>PoE</a:t>
                      </a:r>
                      <a:r>
                        <a:rPr lang="en-US" altLang="zh-CN" sz="1200" dirty="0" smtClean="0">
                          <a:solidFill>
                            <a:sysClr val="windowText" lastClr="000000"/>
                          </a:solidFill>
                          <a:latin typeface="+mn-ea"/>
                          <a:ea typeface="+mn-ea"/>
                        </a:rPr>
                        <a:t> Ports support </a:t>
                      </a:r>
                      <a:r>
                        <a:rPr lang="en-US" altLang="zh-CN" sz="1200" dirty="0" err="1" smtClean="0">
                          <a:solidFill>
                            <a:sysClr val="windowText" lastClr="000000"/>
                          </a:solidFill>
                          <a:latin typeface="+mn-ea"/>
                          <a:ea typeface="+mn-ea"/>
                        </a:rPr>
                        <a:t>ePoE</a:t>
                      </a:r>
                      <a:r>
                        <a:rPr lang="en-US" altLang="zh-CN" sz="1200" dirty="0" smtClean="0">
                          <a:solidFill>
                            <a:sysClr val="windowText" lastClr="000000"/>
                          </a:solidFill>
                          <a:latin typeface="+mn-ea"/>
                          <a:ea typeface="+mn-ea"/>
                        </a:rPr>
                        <a:t> &amp; </a:t>
                      </a:r>
                      <a:r>
                        <a:rPr lang="en-US" altLang="zh-CN" sz="1200" dirty="0" err="1" smtClean="0">
                          <a:solidFill>
                            <a:sysClr val="windowText" lastClr="000000"/>
                          </a:solidFill>
                          <a:latin typeface="+mn-ea"/>
                          <a:ea typeface="+mn-ea"/>
                        </a:rPr>
                        <a:t>EoC</a:t>
                      </a:r>
                      <a:endParaRPr lang="en-US" altLang="zh-CN" sz="1200" dirty="0" smtClean="0">
                        <a:solidFill>
                          <a:sysClr val="windowText" lastClr="000000"/>
                        </a:solidFill>
                        <a:latin typeface="+mn-ea"/>
                        <a:ea typeface="+mn-ea"/>
                      </a:endParaRPr>
                    </a:p>
                  </a:txBody>
                  <a:tcPr anchor="ctr"/>
                </a:tc>
                <a:extLst>
                  <a:ext uri="{0D108BD9-81ED-4DB2-BD59-A6C34878D82A}">
                    <a16:rowId xmlns:a16="http://schemas.microsoft.com/office/drawing/2014/main" val="763326463"/>
                  </a:ext>
                </a:extLst>
              </a:tr>
            </a:tbl>
          </a:graphicData>
        </a:graphic>
      </p:graphicFrame>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4000" t="5776" r="20083" b="326"/>
          <a:stretch/>
        </p:blipFill>
        <p:spPr>
          <a:xfrm>
            <a:off x="6139080" y="2185121"/>
            <a:ext cx="987203" cy="788369"/>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23409" t="21137" r="23788" b="6261"/>
          <a:stretch/>
        </p:blipFill>
        <p:spPr>
          <a:xfrm>
            <a:off x="5970488" y="3600174"/>
            <a:ext cx="1324386" cy="815275"/>
          </a:xfrm>
          <a:prstGeom prst="rect">
            <a:avLst/>
          </a:prstGeom>
        </p:spPr>
      </p:pic>
      <p:pic>
        <p:nvPicPr>
          <p:cNvPr id="14" name="Picture 2"/>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a:xfrm>
            <a:off x="6234615" y="5439956"/>
            <a:ext cx="796132" cy="273051"/>
          </a:xfrm>
          <a:prstGeom prst="rect">
            <a:avLst/>
          </a:prstGeom>
          <a:noFill/>
          <a:ln w="9525">
            <a:noFill/>
            <a:miter lim="800000"/>
            <a:headEnd/>
            <a:tailEnd/>
          </a:ln>
        </p:spPr>
      </p:pic>
    </p:spTree>
    <p:extLst>
      <p:ext uri="{BB962C8B-B14F-4D97-AF65-F5344CB8AC3E}">
        <p14:creationId xmlns:p14="http://schemas.microsoft.com/office/powerpoint/2010/main" val="197194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p:nvPr>
        </p:nvSpPr>
        <p:spPr>
          <a:xfrm>
            <a:off x="478056" y="240390"/>
            <a:ext cx="11322049" cy="868363"/>
          </a:xfrm>
        </p:spPr>
        <p:txBody>
          <a:bodyPr/>
          <a:lstStyle/>
          <a:p>
            <a:r>
              <a:rPr lang="en-US" altLang="zh-CN" dirty="0" smtClean="0">
                <a:cs typeface="+mn-ea"/>
                <a:sym typeface="+mn-lt"/>
              </a:rPr>
              <a:t>Overview</a:t>
            </a:r>
            <a:r>
              <a:rPr lang="zh-CN" altLang="en-US" dirty="0" smtClean="0">
                <a:cs typeface="+mn-ea"/>
                <a:sym typeface="+mn-lt"/>
              </a:rPr>
              <a:t> </a:t>
            </a:r>
            <a:r>
              <a:rPr lang="en-US" altLang="zh-CN" dirty="0" smtClean="0">
                <a:cs typeface="+mn-ea"/>
                <a:sym typeface="+mn-lt"/>
              </a:rPr>
              <a:t>| </a:t>
            </a:r>
            <a:r>
              <a:rPr lang="en-US" altLang="zh-CN" dirty="0" smtClean="0"/>
              <a:t>Device List</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3784486290"/>
              </p:ext>
            </p:extLst>
          </p:nvPr>
        </p:nvGraphicFramePr>
        <p:xfrm>
          <a:off x="579616" y="1281662"/>
          <a:ext cx="11118928" cy="4537642"/>
        </p:xfrm>
        <a:graphic>
          <a:graphicData uri="http://schemas.openxmlformats.org/drawingml/2006/table">
            <a:tbl>
              <a:tblPr firstRow="1" bandRow="1">
                <a:tableStyleId>{5940675A-B579-460E-94D1-54222C63F5DA}</a:tableStyleId>
              </a:tblPr>
              <a:tblGrid>
                <a:gridCol w="772106">
                  <a:extLst>
                    <a:ext uri="{9D8B030D-6E8A-4147-A177-3AD203B41FA5}">
                      <a16:colId xmlns:a16="http://schemas.microsoft.com/office/drawing/2014/main" val="2676014834"/>
                    </a:ext>
                  </a:extLst>
                </a:gridCol>
                <a:gridCol w="2087217">
                  <a:extLst>
                    <a:ext uri="{9D8B030D-6E8A-4147-A177-3AD203B41FA5}">
                      <a16:colId xmlns:a16="http://schemas.microsoft.com/office/drawing/2014/main" val="1459899378"/>
                    </a:ext>
                  </a:extLst>
                </a:gridCol>
                <a:gridCol w="2289642">
                  <a:extLst>
                    <a:ext uri="{9D8B030D-6E8A-4147-A177-3AD203B41FA5}">
                      <a16:colId xmlns:a16="http://schemas.microsoft.com/office/drawing/2014/main" val="1820754402"/>
                    </a:ext>
                  </a:extLst>
                </a:gridCol>
                <a:gridCol w="1832033">
                  <a:extLst>
                    <a:ext uri="{9D8B030D-6E8A-4147-A177-3AD203B41FA5}">
                      <a16:colId xmlns:a16="http://schemas.microsoft.com/office/drawing/2014/main" val="2405785564"/>
                    </a:ext>
                  </a:extLst>
                </a:gridCol>
                <a:gridCol w="4137930">
                  <a:extLst>
                    <a:ext uri="{9D8B030D-6E8A-4147-A177-3AD203B41FA5}">
                      <a16:colId xmlns:a16="http://schemas.microsoft.com/office/drawing/2014/main" val="64901229"/>
                    </a:ext>
                  </a:extLst>
                </a:gridCol>
              </a:tblGrid>
              <a:tr h="339344">
                <a:tc>
                  <a:txBody>
                    <a:bodyPr/>
                    <a:lstStyle/>
                    <a:p>
                      <a:pPr algn="ctr"/>
                      <a:r>
                        <a:rPr lang="en-US" altLang="zh-CN" sz="1400" b="1" dirty="0" smtClean="0">
                          <a:solidFill>
                            <a:sysClr val="windowText" lastClr="000000"/>
                          </a:solidFill>
                        </a:rPr>
                        <a:t>NO.</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Name</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Model</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Picture</a:t>
                      </a:r>
                      <a:endParaRPr lang="zh-CN" altLang="en-US" sz="1400" b="1" dirty="0">
                        <a:solidFill>
                          <a:sysClr val="windowText" lastClr="000000"/>
                        </a:solidFill>
                      </a:endParaRPr>
                    </a:p>
                  </a:txBody>
                  <a:tcPr anchor="ctr">
                    <a:solidFill>
                      <a:schemeClr val="bg1">
                        <a:lumMod val="85000"/>
                      </a:schemeClr>
                    </a:solidFill>
                  </a:tcPr>
                </a:tc>
                <a:tc>
                  <a:txBody>
                    <a:bodyPr/>
                    <a:lstStyle/>
                    <a:p>
                      <a:pPr algn="ctr"/>
                      <a:r>
                        <a:rPr lang="en-US" altLang="zh-CN" sz="1400" b="1" dirty="0" smtClean="0">
                          <a:solidFill>
                            <a:sysClr val="windowText" lastClr="000000"/>
                          </a:solidFill>
                        </a:rPr>
                        <a:t>Technical Specifications</a:t>
                      </a:r>
                      <a:endParaRPr lang="zh-CN" altLang="en-US" sz="1400" b="1" dirty="0">
                        <a:solidFill>
                          <a:sysClr val="windowText" lastClr="000000"/>
                        </a:solidFill>
                      </a:endParaRPr>
                    </a:p>
                  </a:txBody>
                  <a:tcPr anchor="ctr">
                    <a:solidFill>
                      <a:schemeClr val="bg1">
                        <a:lumMod val="85000"/>
                      </a:schemeClr>
                    </a:solidFill>
                  </a:tcPr>
                </a:tc>
                <a:extLst>
                  <a:ext uri="{0D108BD9-81ED-4DB2-BD59-A6C34878D82A}">
                    <a16:rowId xmlns:a16="http://schemas.microsoft.com/office/drawing/2014/main" val="1397158209"/>
                  </a:ext>
                </a:extLst>
              </a:tr>
              <a:tr h="849434">
                <a:tc>
                  <a:txBody>
                    <a:bodyPr/>
                    <a:lstStyle/>
                    <a:p>
                      <a:pPr algn="ct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7</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Software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rgbClr val="000000"/>
                          </a:solidFill>
                          <a:effectLst/>
                          <a:latin typeface="Calibri" panose="020F0502020204030204" pitchFamily="34" charset="0"/>
                          <a:ea typeface="+mn-ea"/>
                          <a:cs typeface="Calibri" panose="020F0502020204030204" pitchFamily="34" charset="0"/>
                          <a:sym typeface="+mn-lt"/>
                        </a:rPr>
                        <a:t>DHI-DSS Express-Base-License</a:t>
                      </a:r>
                    </a:p>
                  </a:txBody>
                  <a:tcPr anchor="ctr"/>
                </a:tc>
                <a:tc>
                  <a:txBody>
                    <a:bodyPr/>
                    <a:lstStyle/>
                    <a:p>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Human body high temperature alarm access;</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Alarm event popup prompt</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Backup automatically and restore manually in case data lose in abnormal situation</a:t>
                      </a:r>
                    </a:p>
                    <a:p>
                      <a:pPr marL="171450" indent="-171450">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Locks the record to keep evidence in case that it could be rewritten</a:t>
                      </a:r>
                    </a:p>
                  </a:txBody>
                  <a:tcPr anchor="ctr"/>
                </a:tc>
                <a:extLst>
                  <a:ext uri="{0D108BD9-81ED-4DB2-BD59-A6C34878D82A}">
                    <a16:rowId xmlns:a16="http://schemas.microsoft.com/office/drawing/2014/main" val="483733599"/>
                  </a:ext>
                </a:extLst>
              </a:tr>
              <a:tr h="906458">
                <a:tc>
                  <a:txBody>
                    <a:bodyPr/>
                    <a:lstStyle/>
                    <a:p>
                      <a:pPr algn="ctr"/>
                      <a:r>
                        <a:rPr lang="en-US" altLang="zh-CN" sz="1200" dirty="0" smtClean="0">
                          <a:latin typeface="Calibri" panose="020F0502020204030204" pitchFamily="34" charset="0"/>
                          <a:cs typeface="Calibri" panose="020F0502020204030204" pitchFamily="34" charset="0"/>
                        </a:rPr>
                        <a:t>8</a:t>
                      </a:r>
                      <a:endParaRPr lang="zh-CN" altLang="en-US" sz="1200" dirty="0">
                        <a:latin typeface="Calibri" panose="020F0502020204030204" pitchFamily="34" charset="0"/>
                        <a:cs typeface="Calibri" panose="020F0502020204030204" pitchFamily="34" charset="0"/>
                      </a:endParaRPr>
                    </a:p>
                  </a:txBody>
                  <a:tcPr anchor="ctr"/>
                </a:tc>
                <a:tc>
                  <a:txBody>
                    <a:bodyPr/>
                    <a:lstStyle/>
                    <a:p>
                      <a:pPr algn="l"/>
                      <a:r>
                        <a:rPr lang="en-US" altLang="zh-CN" sz="1200" dirty="0" smtClean="0">
                          <a:latin typeface="Calibri" panose="020F0502020204030204" pitchFamily="34" charset="0"/>
                          <a:cs typeface="Calibri" panose="020F0502020204030204" pitchFamily="34" charset="0"/>
                        </a:rPr>
                        <a:t>Server</a:t>
                      </a:r>
                      <a:endParaRPr lang="zh-CN" altLang="en-US" sz="1200" dirty="0">
                        <a:latin typeface="Calibri" panose="020F0502020204030204" pitchFamily="34" charset="0"/>
                        <a:cs typeface="Calibri" panose="020F0502020204030204" pitchFamily="34" charset="0"/>
                      </a:endParaRPr>
                    </a:p>
                  </a:txBody>
                  <a:tcPr anchor="ctr"/>
                </a:tc>
                <a:tc>
                  <a:txBody>
                    <a:bodyPr/>
                    <a:lstStyle/>
                    <a:p>
                      <a:pPr algn="l"/>
                      <a:r>
                        <a:rPr lang="en-US" altLang="zh-CN" sz="1200" dirty="0" smtClean="0">
                          <a:solidFill>
                            <a:sysClr val="windowText" lastClr="000000"/>
                          </a:solidFill>
                          <a:latin typeface="Calibri" panose="020F0502020204030204" pitchFamily="34" charset="0"/>
                          <a:ea typeface="+mn-ea"/>
                          <a:cs typeface="Calibri" panose="020F0502020204030204" pitchFamily="34" charset="0"/>
                        </a:rPr>
                        <a:t>DELL sever R230 Win10 IOT system</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algn="ct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lgn="l">
                        <a:buFont typeface="Wingdings" panose="05000000000000000000" pitchFamily="2" charset="2"/>
                        <a:buChar char="Ø"/>
                      </a:pPr>
                      <a:endParaRPr lang="en-US" altLang="zh-CN" sz="1200" dirty="0" smtClean="0">
                        <a:solidFill>
                          <a:sysClr val="windowText" lastClr="0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655655811"/>
                  </a:ext>
                </a:extLst>
              </a:tr>
              <a:tr h="906458">
                <a:tc>
                  <a:txBody>
                    <a:bodyPr/>
                    <a:lstStyle/>
                    <a:p>
                      <a:pPr algn="ctr"/>
                      <a:r>
                        <a:rPr lang="en-US" altLang="zh-CN" sz="1200" dirty="0" smtClean="0">
                          <a:latin typeface="Calibri" panose="020F0502020204030204" pitchFamily="34" charset="0"/>
                          <a:cs typeface="Calibri" panose="020F0502020204030204" pitchFamily="34" charset="0"/>
                        </a:rPr>
                        <a:t>9</a:t>
                      </a:r>
                      <a:endParaRPr lang="zh-CN" altLang="en-US" sz="1200" dirty="0">
                        <a:latin typeface="Calibri" panose="020F0502020204030204" pitchFamily="34" charset="0"/>
                        <a:cs typeface="Calibri" panose="020F0502020204030204" pitchFamily="34" charset="0"/>
                      </a:endParaRPr>
                    </a:p>
                  </a:txBody>
                  <a:tcPr anchor="ctr"/>
                </a:tc>
                <a:tc>
                  <a:txBody>
                    <a:bodyPr/>
                    <a:lstStyle/>
                    <a:p>
                      <a:pPr algn="l"/>
                      <a:r>
                        <a:rPr lang="en-US" altLang="zh-CN" sz="1200" dirty="0" smtClean="0">
                          <a:latin typeface="Calibri" panose="020F0502020204030204" pitchFamily="34" charset="0"/>
                          <a:cs typeface="Calibri" panose="020F0502020204030204" pitchFamily="34" charset="0"/>
                        </a:rPr>
                        <a:t>App</a:t>
                      </a:r>
                      <a:endParaRPr lang="zh-CN" altLang="en-US" sz="1200" dirty="0">
                        <a:latin typeface="Calibri" panose="020F0502020204030204" pitchFamily="34" charset="0"/>
                        <a:cs typeface="Calibri" panose="020F0502020204030204" pitchFamily="34" charset="0"/>
                      </a:endParaRPr>
                    </a:p>
                  </a:txBody>
                  <a:tcPr anchor="ctr"/>
                </a:tc>
                <a:tc>
                  <a:txBody>
                    <a:bodyPr/>
                    <a:lstStyle/>
                    <a:p>
                      <a:pPr algn="l"/>
                      <a:r>
                        <a:rPr lang="en-US" altLang="zh-CN" sz="1200" dirty="0" smtClean="0">
                          <a:solidFill>
                            <a:sysClr val="windowText" lastClr="000000"/>
                          </a:solidFill>
                          <a:latin typeface="Calibri" panose="020F0502020204030204" pitchFamily="34" charset="0"/>
                          <a:ea typeface="+mn-ea"/>
                          <a:cs typeface="Calibri" panose="020F0502020204030204" pitchFamily="34" charset="0"/>
                        </a:rPr>
                        <a:t>DMSS</a:t>
                      </a: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algn="ctr"/>
                      <a:endParaRPr lang="zh-CN" altLang="en-US" sz="1200" dirty="0">
                        <a:solidFill>
                          <a:sysClr val="windowText" lastClr="000000"/>
                        </a:solidFill>
                        <a:latin typeface="Calibri" panose="020F0502020204030204" pitchFamily="34" charset="0"/>
                        <a:ea typeface="+mn-ea"/>
                        <a:cs typeface="Calibri" panose="020F0502020204030204" pitchFamily="34" charset="0"/>
                      </a:endParaRPr>
                    </a:p>
                  </a:txBody>
                  <a:tcPr anchor="ctr"/>
                </a:tc>
                <a:tc>
                  <a:txBody>
                    <a:bodyPr/>
                    <a:lstStyle/>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Multiple-channel live view (up to 16 windows), and maximum 4-channel playback.</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Play back videos by fast, slow, or frame mode.</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Snapshot and video recording. Corresponding files are stored locally.</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PTZ control by gestures.</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Automatically play the last-time played video on live interface.</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Video image and bit stream adjustment.</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Support voice call.</a:t>
                      </a:r>
                    </a:p>
                    <a:p>
                      <a:pPr marL="171450" indent="-171450" algn="l">
                        <a:buFont typeface="Wingdings" panose="05000000000000000000" pitchFamily="2" charset="2"/>
                        <a:buChar char="Ø"/>
                      </a:pPr>
                      <a:r>
                        <a:rPr lang="en-US" altLang="zh-CN" sz="1200" dirty="0" smtClean="0">
                          <a:solidFill>
                            <a:sysClr val="windowText" lastClr="000000"/>
                          </a:solidFill>
                          <a:latin typeface="Calibri" panose="020F0502020204030204" pitchFamily="34" charset="0"/>
                          <a:ea typeface="+mn-ea"/>
                          <a:cs typeface="Calibri" panose="020F0502020204030204" pitchFamily="34" charset="0"/>
                        </a:rPr>
                        <a:t>Alarm message subscription and push.</a:t>
                      </a:r>
                    </a:p>
                  </a:txBody>
                  <a:tcPr anchor="ctr"/>
                </a:tc>
                <a:extLst>
                  <a:ext uri="{0D108BD9-81ED-4DB2-BD59-A6C34878D82A}">
                    <a16:rowId xmlns:a16="http://schemas.microsoft.com/office/drawing/2014/main" val="1511621535"/>
                  </a:ext>
                </a:extLst>
              </a:tr>
            </a:tbl>
          </a:graphicData>
        </a:graphic>
      </p:graphicFrame>
      <p:pic>
        <p:nvPicPr>
          <p:cNvPr id="8" name="图片 7"/>
          <p:cNvPicPr>
            <a:picLocks noChangeAspect="1"/>
          </p:cNvPicPr>
          <p:nvPr/>
        </p:nvPicPr>
        <p:blipFill>
          <a:blip r:embed="rId2"/>
          <a:stretch>
            <a:fillRect/>
          </a:stretch>
        </p:blipFill>
        <p:spPr>
          <a:xfrm>
            <a:off x="6337814" y="1923134"/>
            <a:ext cx="674611" cy="674931"/>
          </a:xfrm>
          <a:prstGeom prst="rect">
            <a:avLst/>
          </a:prstGeom>
        </p:spPr>
      </p:pic>
      <p:pic>
        <p:nvPicPr>
          <p:cNvPr id="9" name="Picture 2" descr="C:\Users\45388\Desktop\Promotion Presentation\DMSS A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7904" y="4485203"/>
            <a:ext cx="494430" cy="52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007851"/>
      </p:ext>
    </p:extLst>
  </p:cSld>
  <p:clrMapOvr>
    <a:masterClrMapping/>
  </p:clrMapOvr>
</p:sld>
</file>

<file path=ppt/theme/theme1.xml><?xml version="1.0" encoding="utf-8"?>
<a:theme xmlns:a="http://schemas.openxmlformats.org/drawingml/2006/main" name="课程开发母版V1.1">
  <a:themeElements>
    <a:clrScheme name="default 6">
      <a:dk1>
        <a:srgbClr val="000000"/>
      </a:dk1>
      <a:lt1>
        <a:srgbClr val="FFFFFF"/>
      </a:lt1>
      <a:dk2>
        <a:srgbClr val="990000"/>
      </a:dk2>
      <a:lt2>
        <a:srgbClr val="CCCCCC"/>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fontScheme name="015b51ks">
      <a:majorFont>
        <a:latin typeface="Segoe UI"/>
        <a:ea typeface="Segoe UI"/>
        <a:cs typeface=""/>
      </a:majorFont>
      <a:minorFont>
        <a:latin typeface="Segoe UI"/>
        <a:ea typeface="Segoe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zh-CN" altLang="en-US" sz="1000" b="0" i="0" u="none" strike="noStrike" cap="none" normalizeH="0" baseline="0" smtClean="0">
            <a:ln>
              <a:noFill/>
            </a:ln>
            <a:solidFill>
              <a:schemeClr val="tx1"/>
            </a:solidFill>
            <a:effectLst/>
            <a:latin typeface="FrutigerNext LT Regular" pitchFamily="34" charset="0"/>
            <a:ea typeface="宋体" pitchFamily="2" charset="-122"/>
          </a:defRPr>
        </a:defPPr>
      </a:lstStyle>
    </a:lnDef>
    <a:txDef>
      <a:spPr bwMode="auto">
        <a:noFill/>
        <a:ln w="9525">
          <a:noFill/>
          <a:miter lim="800000"/>
          <a:headEnd/>
          <a:tailEnd/>
        </a:ln>
      </a:spPr>
      <a:bodyPr wrap="none" lIns="99980" tIns="49986" rIns="99980" bIns="49986">
        <a:spAutoFit/>
      </a:bodyPr>
      <a:lstStyle>
        <a:defPPr algn="ctr" defTabSz="1001649" eaLnBrk="0" hangingPunct="0">
          <a:defRPr sz="1400" dirty="0" smtClean="0">
            <a:solidFill>
              <a:srgbClr val="000000"/>
            </a:solidFill>
            <a:latin typeface="+mn-lt"/>
            <a:ea typeface="+mn-ea"/>
            <a:cs typeface="Arial" pitchFamily="34" charset="0"/>
          </a:defRPr>
        </a:defPPr>
      </a:lstStyle>
    </a:txDef>
  </a:objectDefaults>
  <a:extraClrSchemeLst>
    <a:extraClrScheme>
      <a:clrScheme name="default 1">
        <a:dk1>
          <a:srgbClr val="000000"/>
        </a:dk1>
        <a:lt1>
          <a:srgbClr val="FFFFFF"/>
        </a:lt1>
        <a:dk2>
          <a:srgbClr val="990000"/>
        </a:dk2>
        <a:lt2>
          <a:srgbClr val="CCCCCC"/>
        </a:lt2>
        <a:accent1>
          <a:srgbClr val="99CCCC"/>
        </a:accent1>
        <a:accent2>
          <a:srgbClr val="990000"/>
        </a:accent2>
        <a:accent3>
          <a:srgbClr val="FFFFFF"/>
        </a:accent3>
        <a:accent4>
          <a:srgbClr val="000000"/>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CCCCCC"/>
        </a:lt2>
        <a:accent1>
          <a:srgbClr val="CCFF99"/>
        </a:accent1>
        <a:accent2>
          <a:srgbClr val="990000"/>
        </a:accent2>
        <a:accent3>
          <a:srgbClr val="FFFFFF"/>
        </a:accent3>
        <a:accent4>
          <a:srgbClr val="000000"/>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CCCCCC"/>
        </a:lt2>
        <a:accent1>
          <a:srgbClr val="FFCC99"/>
        </a:accent1>
        <a:accent2>
          <a:srgbClr val="990000"/>
        </a:accent2>
        <a:accent3>
          <a:srgbClr val="FFFFFF"/>
        </a:accent3>
        <a:accent4>
          <a:srgbClr val="000000"/>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CCCCCC"/>
        </a:lt2>
        <a:accent1>
          <a:srgbClr val="FF9900"/>
        </a:accent1>
        <a:accent2>
          <a:srgbClr val="990000"/>
        </a:accent2>
        <a:accent3>
          <a:srgbClr val="FFFFFF"/>
        </a:accent3>
        <a:accent4>
          <a:srgbClr val="000000"/>
        </a:accent4>
        <a:accent5>
          <a:srgbClr val="FFCAAA"/>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CCCCCC"/>
        </a:lt2>
        <a:accent1>
          <a:srgbClr val="CCCCFF"/>
        </a:accent1>
        <a:accent2>
          <a:srgbClr val="990000"/>
        </a:accent2>
        <a:accent3>
          <a:srgbClr val="FFFFFF"/>
        </a:accent3>
        <a:accent4>
          <a:srgbClr val="000000"/>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CCCCCC"/>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10320</TotalTime>
  <Words>4294</Words>
  <Application>Microsoft Office PowerPoint</Application>
  <PresentationFormat>宽屏</PresentationFormat>
  <Paragraphs>750</Paragraphs>
  <Slides>49</Slides>
  <Notes>35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49</vt:i4>
      </vt:variant>
    </vt:vector>
  </HeadingPairs>
  <TitlesOfParts>
    <vt:vector size="66" baseType="lpstr">
      <vt:lpstr>Arial Unicode MS</vt:lpstr>
      <vt:lpstr>FrutigerNext LT Medium</vt:lpstr>
      <vt:lpstr>FrutigerNext LT Regular</vt:lpstr>
      <vt:lpstr>MS PGothic</vt:lpstr>
      <vt:lpstr>等线</vt:lpstr>
      <vt:lpstr>黑体</vt:lpstr>
      <vt:lpstr>华文细黑</vt:lpstr>
      <vt:lpstr>宋体</vt:lpstr>
      <vt:lpstr>微软雅黑</vt:lpstr>
      <vt:lpstr>微软雅黑</vt:lpstr>
      <vt:lpstr>张海山锐线体简</vt:lpstr>
      <vt:lpstr>Arial</vt:lpstr>
      <vt:lpstr>Calibri</vt:lpstr>
      <vt:lpstr>Segoe UI</vt:lpstr>
      <vt:lpstr>Times New Roman</vt:lpstr>
      <vt:lpstr>Wingdings</vt:lpstr>
      <vt:lpstr>课程开发母版V1.1</vt:lpstr>
      <vt:lpstr>PowerPoint 演示文稿</vt:lpstr>
      <vt:lpstr>Objectives</vt:lpstr>
      <vt:lpstr>PowerPoint 演示文稿</vt:lpstr>
      <vt:lpstr>Overview | Topology</vt:lpstr>
      <vt:lpstr>Overview | Application Scenarios</vt:lpstr>
      <vt:lpstr>Overview | Solution Process Diagram  </vt:lpstr>
      <vt:lpstr>Overview | Device List</vt:lpstr>
      <vt:lpstr>Overview | Device List</vt:lpstr>
      <vt:lpstr>Overview | Device List</vt:lpstr>
      <vt:lpstr>Overview | Function List</vt:lpstr>
      <vt:lpstr>Overview | Function List</vt:lpstr>
      <vt:lpstr>PowerPoint 演示文稿</vt:lpstr>
      <vt:lpstr>Installation Guidance | Cable Connection</vt:lpstr>
      <vt:lpstr>Installation Guidance | Installation Notes</vt:lpstr>
      <vt:lpstr>Installation Guidance | Installation Scenarios</vt:lpstr>
      <vt:lpstr>Installation Guidance | Installation Scenarios</vt:lpstr>
      <vt:lpstr>Installation Guidance | Temperature Monitoring Requirement</vt:lpstr>
      <vt:lpstr>PowerPoint 演示文稿</vt:lpstr>
      <vt:lpstr>Configuration | Upgrade</vt:lpstr>
      <vt:lpstr>Configuration | Upgrade</vt:lpstr>
      <vt:lpstr>Configuration | Upgrade</vt:lpstr>
      <vt:lpstr>Configuration | Configuring Face Recognition Terminal</vt:lpstr>
      <vt:lpstr>Configuration | Configuring Face Recognition Terminal</vt:lpstr>
      <vt:lpstr>Configuration | Configuring Face Recognition Terminal</vt:lpstr>
      <vt:lpstr>Configuration | Configuring Face Recognition Terminal</vt:lpstr>
      <vt:lpstr>Configuration | Configuring NVR</vt:lpstr>
      <vt:lpstr>Configuration | Configuring NVR</vt:lpstr>
      <vt:lpstr>Configuration | Configuring NVR</vt:lpstr>
      <vt:lpstr>Configuration | Configuring NVR</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Express</vt:lpstr>
      <vt:lpstr>Configuration | Configuring DMSS</vt:lpstr>
      <vt:lpstr>Configuration | Configuring DMSS</vt:lpstr>
      <vt:lpstr>Configuration | Configuring DMSS</vt:lpstr>
      <vt:lpstr>Configuration | Configuring DMSS</vt:lpstr>
      <vt:lpstr>PowerPoint 演示文稿</vt:lpstr>
      <vt:lpstr>FAQ | Solution FAQ</vt:lpstr>
      <vt:lpstr>FAQ | Solution FAQ</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袁也</dc:creator>
  <cp:lastModifiedBy>陈思敏</cp:lastModifiedBy>
  <cp:revision>702</cp:revision>
  <cp:lastPrinted>2019-02-20T02:11:11Z</cp:lastPrinted>
  <dcterms:created xsi:type="dcterms:W3CDTF">2018-08-09T02:57:48Z</dcterms:created>
  <dcterms:modified xsi:type="dcterms:W3CDTF">2020-05-27T09:36:20Z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d46a6755">
    <vt:lpwstr>f245672f_mFV3wj84Jyk0OcpOlnv+qI0+YPk=_8QYrr2VhfDUwPttHkHP9qIpEqXj8L7qey2z4kQRHxPj5goEF/c648RpWLn9gPATW/8M3ZMP91tSXnhdLbembivsorQ==_193a2016</vt:lpwstr>
  </property>
  <property fmtid="{D5CDD505-2E9C-101B-9397-08002B2CF9AE}" pid="3" name="GSEDS_HWMT_74fdc245">
    <vt:lpwstr>f24517dc_mFV0yj84Kik3P8pNkXv5rUpudeU=_8QYrr2VhfDA3PNNNkXX9rGn9TSjyUxhD4J5m4AgyRuUqMlT5CpwBxRNSw3NL2Zoytsh4GzNjW5Rxeor6oZLp/EBOAQ==_588c47e5</vt:lpwstr>
  </property>
  <property fmtid="{D5CDD505-2E9C-101B-9397-08002B2CF9AE}" pid="4" name="GSEDS_TWMT">
    <vt:lpwstr>d46a6755_b77b54e0_c1a0623117b67daabe14a20965ea3a897e05c70b92d4e5cd140368c493bcf3f1</vt:lpwstr>
  </property>
</Properties>
</file>